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72" r:id="rId2"/>
    <p:sldMasterId id="2147483677" r:id="rId3"/>
  </p:sldMasterIdLst>
  <p:notesMasterIdLst>
    <p:notesMasterId r:id="rId19"/>
  </p:notesMasterIdLst>
  <p:handoutMasterIdLst>
    <p:handoutMasterId r:id="rId20"/>
  </p:handoutMasterIdLst>
  <p:sldIdLst>
    <p:sldId id="292" r:id="rId4"/>
    <p:sldId id="287" r:id="rId5"/>
    <p:sldId id="294" r:id="rId6"/>
    <p:sldId id="302" r:id="rId7"/>
    <p:sldId id="293" r:id="rId8"/>
    <p:sldId id="301" r:id="rId9"/>
    <p:sldId id="290" r:id="rId10"/>
    <p:sldId id="300" r:id="rId11"/>
    <p:sldId id="296" r:id="rId12"/>
    <p:sldId id="295" r:id="rId13"/>
    <p:sldId id="299" r:id="rId14"/>
    <p:sldId id="298" r:id="rId15"/>
    <p:sldId id="303" r:id="rId16"/>
    <p:sldId id="282" r:id="rId17"/>
    <p:sldId id="297" r:id="rId18"/>
  </p:sldIdLst>
  <p:sldSz cx="9144000" cy="6858000" type="screen4x3"/>
  <p:notesSz cx="6858000" cy="9239250"/>
  <p:defaultTextStyle>
    <a:defPPr>
      <a:defRPr lang="en-US"/>
    </a:defPPr>
    <a:lvl1pPr marL="0" algn="l" defTabSz="914226" rtl="0" eaLnBrk="1" latinLnBrk="0" hangingPunct="1">
      <a:defRPr sz="1700" kern="1200">
        <a:solidFill>
          <a:schemeClr val="tx1"/>
        </a:solidFill>
        <a:latin typeface="+mn-lt"/>
        <a:ea typeface="+mn-ea"/>
        <a:cs typeface="+mn-cs"/>
      </a:defRPr>
    </a:lvl1pPr>
    <a:lvl2pPr marL="457113" algn="l" defTabSz="914226" rtl="0" eaLnBrk="1" latinLnBrk="0" hangingPunct="1">
      <a:defRPr sz="1700" kern="1200">
        <a:solidFill>
          <a:schemeClr val="tx1"/>
        </a:solidFill>
        <a:latin typeface="+mn-lt"/>
        <a:ea typeface="+mn-ea"/>
        <a:cs typeface="+mn-cs"/>
      </a:defRPr>
    </a:lvl2pPr>
    <a:lvl3pPr marL="914226" algn="l" defTabSz="914226" rtl="0" eaLnBrk="1" latinLnBrk="0" hangingPunct="1">
      <a:defRPr sz="1700" kern="1200">
        <a:solidFill>
          <a:schemeClr val="tx1"/>
        </a:solidFill>
        <a:latin typeface="+mn-lt"/>
        <a:ea typeface="+mn-ea"/>
        <a:cs typeface="+mn-cs"/>
      </a:defRPr>
    </a:lvl3pPr>
    <a:lvl4pPr marL="1371341" algn="l" defTabSz="914226" rtl="0" eaLnBrk="1" latinLnBrk="0" hangingPunct="1">
      <a:defRPr sz="1700" kern="1200">
        <a:solidFill>
          <a:schemeClr val="tx1"/>
        </a:solidFill>
        <a:latin typeface="+mn-lt"/>
        <a:ea typeface="+mn-ea"/>
        <a:cs typeface="+mn-cs"/>
      </a:defRPr>
    </a:lvl4pPr>
    <a:lvl5pPr marL="1828453" algn="l" defTabSz="914226" rtl="0" eaLnBrk="1" latinLnBrk="0" hangingPunct="1">
      <a:defRPr sz="1700" kern="1200">
        <a:solidFill>
          <a:schemeClr val="tx1"/>
        </a:solidFill>
        <a:latin typeface="+mn-lt"/>
        <a:ea typeface="+mn-ea"/>
        <a:cs typeface="+mn-cs"/>
      </a:defRPr>
    </a:lvl5pPr>
    <a:lvl6pPr marL="2285566" algn="l" defTabSz="914226" rtl="0" eaLnBrk="1" latinLnBrk="0" hangingPunct="1">
      <a:defRPr sz="1700" kern="1200">
        <a:solidFill>
          <a:schemeClr val="tx1"/>
        </a:solidFill>
        <a:latin typeface="+mn-lt"/>
        <a:ea typeface="+mn-ea"/>
        <a:cs typeface="+mn-cs"/>
      </a:defRPr>
    </a:lvl6pPr>
    <a:lvl7pPr marL="2742679" algn="l" defTabSz="914226" rtl="0" eaLnBrk="1" latinLnBrk="0" hangingPunct="1">
      <a:defRPr sz="1700" kern="1200">
        <a:solidFill>
          <a:schemeClr val="tx1"/>
        </a:solidFill>
        <a:latin typeface="+mn-lt"/>
        <a:ea typeface="+mn-ea"/>
        <a:cs typeface="+mn-cs"/>
      </a:defRPr>
    </a:lvl7pPr>
    <a:lvl8pPr marL="3199794" algn="l" defTabSz="914226" rtl="0" eaLnBrk="1" latinLnBrk="0" hangingPunct="1">
      <a:defRPr sz="1700" kern="1200">
        <a:solidFill>
          <a:schemeClr val="tx1"/>
        </a:solidFill>
        <a:latin typeface="+mn-lt"/>
        <a:ea typeface="+mn-ea"/>
        <a:cs typeface="+mn-cs"/>
      </a:defRPr>
    </a:lvl8pPr>
    <a:lvl9pPr marL="3656907" algn="l" defTabSz="914226" rtl="0" eaLnBrk="1" latinLnBrk="0" hangingPunct="1">
      <a:defRPr sz="17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1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B3B9"/>
    <a:srgbClr val="FF6900"/>
    <a:srgbClr val="3EB1C8"/>
    <a:srgbClr val="2E406B"/>
    <a:srgbClr val="F47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70041" autoAdjust="0"/>
  </p:normalViewPr>
  <p:slideViewPr>
    <p:cSldViewPr>
      <p:cViewPr>
        <p:scale>
          <a:sx n="90" d="100"/>
          <a:sy n="90" d="100"/>
        </p:scale>
        <p:origin x="-224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7" d="100"/>
          <a:sy n="87" d="100"/>
        </p:scale>
        <p:origin x="-3822" y="-96"/>
      </p:cViewPr>
      <p:guideLst>
        <p:guide orient="horz" pos="291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592" cy="46212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842" y="0"/>
            <a:ext cx="2971592" cy="462122"/>
          </a:xfrm>
          <a:prstGeom prst="rect">
            <a:avLst/>
          </a:prstGeom>
        </p:spPr>
        <p:txBody>
          <a:bodyPr vert="horz" lIns="91440" tIns="45720" rIns="91440" bIns="45720" rtlCol="0"/>
          <a:lstStyle>
            <a:lvl1pPr algn="r">
              <a:defRPr sz="1200"/>
            </a:lvl1pPr>
          </a:lstStyle>
          <a:p>
            <a:fld id="{320EE009-668A-432A-BD4A-873256E1164B}" type="datetimeFigureOut">
              <a:rPr lang="en-US" smtClean="0"/>
              <a:pPr/>
              <a:t>4/18/2017</a:t>
            </a:fld>
            <a:endParaRPr lang="en-US"/>
          </a:p>
        </p:txBody>
      </p:sp>
      <p:sp>
        <p:nvSpPr>
          <p:cNvPr id="4" name="Footer Placeholder 3"/>
          <p:cNvSpPr>
            <a:spLocks noGrp="1"/>
          </p:cNvSpPr>
          <p:nvPr>
            <p:ph type="ftr" sz="quarter" idx="2"/>
          </p:nvPr>
        </p:nvSpPr>
        <p:spPr>
          <a:xfrm>
            <a:off x="0" y="8775541"/>
            <a:ext cx="2971592" cy="46212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842" y="8775541"/>
            <a:ext cx="2971592" cy="462122"/>
          </a:xfrm>
          <a:prstGeom prst="rect">
            <a:avLst/>
          </a:prstGeom>
        </p:spPr>
        <p:txBody>
          <a:bodyPr vert="horz" lIns="91440" tIns="45720" rIns="91440" bIns="45720" rtlCol="0" anchor="b"/>
          <a:lstStyle>
            <a:lvl1pPr algn="r">
              <a:defRPr sz="1200"/>
            </a:lvl1pPr>
          </a:lstStyle>
          <a:p>
            <a:fld id="{44FAE452-FB3A-4CA6-AC60-6679996167C9}" type="slidenum">
              <a:rPr lang="en-US" smtClean="0"/>
              <a:pPr/>
              <a:t>‹#›</a:t>
            </a:fld>
            <a:endParaRPr lang="en-US"/>
          </a:p>
        </p:txBody>
      </p:sp>
    </p:spTree>
    <p:extLst>
      <p:ext uri="{BB962C8B-B14F-4D97-AF65-F5344CB8AC3E}">
        <p14:creationId xmlns:p14="http://schemas.microsoft.com/office/powerpoint/2010/main" val="29177936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592" cy="463709"/>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842" y="0"/>
            <a:ext cx="2971592" cy="463709"/>
          </a:xfrm>
          <a:prstGeom prst="rect">
            <a:avLst/>
          </a:prstGeom>
        </p:spPr>
        <p:txBody>
          <a:bodyPr vert="horz" lIns="91440" tIns="45720" rIns="91440" bIns="45720" rtlCol="0"/>
          <a:lstStyle>
            <a:lvl1pPr algn="r">
              <a:defRPr sz="1200"/>
            </a:lvl1pPr>
          </a:lstStyle>
          <a:p>
            <a:fld id="{DC3E515B-717E-4C7B-B2B2-1597E34EA84D}" type="datetimeFigureOut">
              <a:rPr lang="en-US" smtClean="0"/>
              <a:pPr/>
              <a:t>4/18/2017</a:t>
            </a:fld>
            <a:endParaRPr lang="en-US" dirty="0"/>
          </a:p>
        </p:txBody>
      </p:sp>
      <p:sp>
        <p:nvSpPr>
          <p:cNvPr id="4" name="Slide Image Placeholder 3"/>
          <p:cNvSpPr>
            <a:spLocks noGrp="1" noRot="1" noChangeAspect="1"/>
          </p:cNvSpPr>
          <p:nvPr>
            <p:ph type="sldImg" idx="2"/>
          </p:nvPr>
        </p:nvSpPr>
        <p:spPr>
          <a:xfrm>
            <a:off x="3392488" y="884238"/>
            <a:ext cx="1116012" cy="8382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6116" y="1799255"/>
            <a:ext cx="5485773" cy="670790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5541"/>
            <a:ext cx="2971592" cy="463709"/>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842" y="8775541"/>
            <a:ext cx="2971592" cy="463709"/>
          </a:xfrm>
          <a:prstGeom prst="rect">
            <a:avLst/>
          </a:prstGeom>
        </p:spPr>
        <p:txBody>
          <a:bodyPr vert="horz" lIns="91440" tIns="45720" rIns="91440" bIns="45720" rtlCol="0" anchor="b"/>
          <a:lstStyle>
            <a:lvl1pPr algn="r">
              <a:defRPr sz="1200"/>
            </a:lvl1pPr>
          </a:lstStyle>
          <a:p>
            <a:fld id="{0C3DA777-48D5-421B-B134-5123AEEFE95F}" type="slidenum">
              <a:rPr lang="en-US" smtClean="0"/>
              <a:pPr/>
              <a:t>‹#›</a:t>
            </a:fld>
            <a:endParaRPr lang="en-US" dirty="0"/>
          </a:p>
        </p:txBody>
      </p:sp>
    </p:spTree>
    <p:extLst>
      <p:ext uri="{BB962C8B-B14F-4D97-AF65-F5344CB8AC3E}">
        <p14:creationId xmlns:p14="http://schemas.microsoft.com/office/powerpoint/2010/main" val="691483631"/>
      </p:ext>
    </p:extLst>
  </p:cSld>
  <p:clrMap bg1="lt1" tx1="dk1" bg2="lt2" tx2="dk2" accent1="accent1" accent2="accent2" accent3="accent3" accent4="accent4" accent5="accent5" accent6="accent6" hlink="hlink" folHlink="folHlink"/>
  <p:hf hdr="0" ftr="0" dt="0"/>
  <p:notesStyle>
    <a:lvl1pPr marL="0" algn="l" defTabSz="914226" rtl="0" eaLnBrk="1" latinLnBrk="0" hangingPunct="1">
      <a:defRPr sz="1200" kern="1200">
        <a:solidFill>
          <a:schemeClr val="tx1"/>
        </a:solidFill>
        <a:latin typeface="+mn-lt"/>
        <a:ea typeface="+mn-ea"/>
        <a:cs typeface="+mn-cs"/>
      </a:defRPr>
    </a:lvl1pPr>
    <a:lvl2pPr marL="457113" algn="l" defTabSz="914226" rtl="0" eaLnBrk="1" latinLnBrk="0" hangingPunct="1">
      <a:defRPr sz="1200" kern="1200">
        <a:solidFill>
          <a:schemeClr val="tx1"/>
        </a:solidFill>
        <a:latin typeface="+mn-lt"/>
        <a:ea typeface="+mn-ea"/>
        <a:cs typeface="+mn-cs"/>
      </a:defRPr>
    </a:lvl2pPr>
    <a:lvl3pPr marL="914226" algn="l" defTabSz="914226" rtl="0" eaLnBrk="1" latinLnBrk="0" hangingPunct="1">
      <a:defRPr sz="1200" kern="1200">
        <a:solidFill>
          <a:schemeClr val="tx1"/>
        </a:solidFill>
        <a:latin typeface="+mn-lt"/>
        <a:ea typeface="+mn-ea"/>
        <a:cs typeface="+mn-cs"/>
      </a:defRPr>
    </a:lvl3pPr>
    <a:lvl4pPr marL="1371341" algn="l" defTabSz="914226" rtl="0" eaLnBrk="1" latinLnBrk="0" hangingPunct="1">
      <a:defRPr sz="1200" kern="1200">
        <a:solidFill>
          <a:schemeClr val="tx1"/>
        </a:solidFill>
        <a:latin typeface="+mn-lt"/>
        <a:ea typeface="+mn-ea"/>
        <a:cs typeface="+mn-cs"/>
      </a:defRPr>
    </a:lvl4pPr>
    <a:lvl5pPr marL="1828453" algn="l" defTabSz="914226" rtl="0" eaLnBrk="1" latinLnBrk="0" hangingPunct="1">
      <a:defRPr sz="1200" kern="1200">
        <a:solidFill>
          <a:schemeClr val="tx1"/>
        </a:solidFill>
        <a:latin typeface="+mn-lt"/>
        <a:ea typeface="+mn-ea"/>
        <a:cs typeface="+mn-cs"/>
      </a:defRPr>
    </a:lvl5pPr>
    <a:lvl6pPr marL="2285566" algn="l" defTabSz="914226" rtl="0" eaLnBrk="1" latinLnBrk="0" hangingPunct="1">
      <a:defRPr sz="1200" kern="1200">
        <a:solidFill>
          <a:schemeClr val="tx1"/>
        </a:solidFill>
        <a:latin typeface="+mn-lt"/>
        <a:ea typeface="+mn-ea"/>
        <a:cs typeface="+mn-cs"/>
      </a:defRPr>
    </a:lvl6pPr>
    <a:lvl7pPr marL="2742679" algn="l" defTabSz="914226" rtl="0" eaLnBrk="1" latinLnBrk="0" hangingPunct="1">
      <a:defRPr sz="1200" kern="1200">
        <a:solidFill>
          <a:schemeClr val="tx1"/>
        </a:solidFill>
        <a:latin typeface="+mn-lt"/>
        <a:ea typeface="+mn-ea"/>
        <a:cs typeface="+mn-cs"/>
      </a:defRPr>
    </a:lvl7pPr>
    <a:lvl8pPr marL="3199794" algn="l" defTabSz="914226" rtl="0" eaLnBrk="1" latinLnBrk="0" hangingPunct="1">
      <a:defRPr sz="1200" kern="1200">
        <a:solidFill>
          <a:schemeClr val="tx1"/>
        </a:solidFill>
        <a:latin typeface="+mn-lt"/>
        <a:ea typeface="+mn-ea"/>
        <a:cs typeface="+mn-cs"/>
      </a:defRPr>
    </a:lvl8pPr>
    <a:lvl9pPr marL="3656907" algn="l" defTabSz="91422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My name is</a:t>
            </a:r>
            <a:r>
              <a:rPr lang="en-US" sz="1400" baseline="0" dirty="0" smtClean="0"/>
              <a:t> [insert your name] .  We are volunteers with the Bladder Cancer Advocacy Network and this is </a:t>
            </a:r>
            <a:r>
              <a:rPr lang="en-US" sz="1400" dirty="0" smtClean="0"/>
              <a:t>Bladder Cancer 101</a:t>
            </a:r>
            <a:r>
              <a:rPr lang="en-US" sz="1400" baseline="0" dirty="0" smtClean="0"/>
              <a:t>.  We are</a:t>
            </a:r>
            <a:r>
              <a:rPr lang="en-US" sz="1400" dirty="0" smtClean="0"/>
              <a:t> here to  tell you a little about us, about bladder cancer and introduce</a:t>
            </a:r>
            <a:r>
              <a:rPr lang="en-US" sz="1400" baseline="0" dirty="0" smtClean="0"/>
              <a:t> you to the organization that is on the front lines fighting this disease, the Bladder Cancer Advocacy Network. </a:t>
            </a:r>
          </a:p>
        </p:txBody>
      </p:sp>
      <p:sp>
        <p:nvSpPr>
          <p:cNvPr id="4" name="Slide Number Placeholder 3"/>
          <p:cNvSpPr>
            <a:spLocks noGrp="1"/>
          </p:cNvSpPr>
          <p:nvPr>
            <p:ph type="sldNum" sz="quarter" idx="10"/>
          </p:nvPr>
        </p:nvSpPr>
        <p:spPr/>
        <p:txBody>
          <a:bodyPr/>
          <a:lstStyle/>
          <a:p>
            <a:fld id="{462359AF-DC63-459E-82C1-039D735D6824}" type="slidenum">
              <a:rPr lang="en-US" smtClean="0"/>
              <a:t>1</a:t>
            </a:fld>
            <a:endParaRPr lang="en-US" dirty="0"/>
          </a:p>
        </p:txBody>
      </p:sp>
    </p:spTree>
    <p:extLst>
      <p:ext uri="{BB962C8B-B14F-4D97-AF65-F5344CB8AC3E}">
        <p14:creationId xmlns:p14="http://schemas.microsoft.com/office/powerpoint/2010/main" val="3472600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400" b="0" i="0" kern="1200" dirty="0" smtClean="0">
                <a:solidFill>
                  <a:schemeClr val="tx1"/>
                </a:solidFill>
                <a:effectLst/>
                <a:latin typeface="+mn-lt"/>
                <a:ea typeface="+mn-ea"/>
                <a:cs typeface="+mn-cs"/>
              </a:rPr>
              <a:t>The Bladder Cancer Advocacy Network’s mission is to increase public awareness about bladder cancer, advance bladder cancer research, and provide educational and support services for the bladder cancer community. </a:t>
            </a:r>
          </a:p>
          <a:p>
            <a:pPr>
              <a:lnSpc>
                <a:spcPct val="150000"/>
              </a:lnSpc>
            </a:pPr>
            <a:endParaRPr lang="en-US" sz="1400" b="0" i="0" kern="1200" dirty="0" smtClean="0">
              <a:solidFill>
                <a:schemeClr val="tx1"/>
              </a:solidFill>
              <a:effectLst/>
              <a:latin typeface="+mn-lt"/>
              <a:ea typeface="+mn-ea"/>
              <a:cs typeface="+mn-cs"/>
            </a:endParaRPr>
          </a:p>
          <a:p>
            <a:pPr>
              <a:lnSpc>
                <a:spcPct val="150000"/>
              </a:lnSpc>
            </a:pPr>
            <a:r>
              <a:rPr lang="en-US" sz="1400" b="0" i="0" kern="1200" dirty="0" smtClean="0">
                <a:solidFill>
                  <a:schemeClr val="tx1"/>
                </a:solidFill>
                <a:effectLst/>
                <a:latin typeface="+mn-lt"/>
                <a:ea typeface="+mn-ea"/>
                <a:cs typeface="+mn-cs"/>
              </a:rPr>
              <a:t>BCAN serves as the leading voice for bladder cancer in the U.S., providing resources to not only those diagnosed with the disease but their families, caregivers and the medical community united in support of people impacted by the disease. </a:t>
            </a:r>
          </a:p>
          <a:p>
            <a:pPr>
              <a:lnSpc>
                <a:spcPct val="150000"/>
              </a:lnSpc>
            </a:pPr>
            <a:endParaRPr lang="en-US" sz="1400" b="0" i="0" kern="1200" dirty="0" smtClean="0">
              <a:solidFill>
                <a:schemeClr val="tx1"/>
              </a:solidFill>
              <a:effectLst/>
              <a:latin typeface="+mn-lt"/>
              <a:ea typeface="+mn-ea"/>
              <a:cs typeface="+mn-cs"/>
            </a:endParaRPr>
          </a:p>
          <a:p>
            <a:pPr>
              <a:lnSpc>
                <a:spcPct val="150000"/>
              </a:lnSpc>
            </a:pPr>
            <a:r>
              <a:rPr lang="en-US" sz="1400" b="0" i="0" kern="1200" dirty="0" smtClean="0">
                <a:solidFill>
                  <a:schemeClr val="tx1"/>
                </a:solidFill>
                <a:effectLst/>
                <a:latin typeface="+mn-lt"/>
                <a:ea typeface="+mn-ea"/>
                <a:cs typeface="+mn-cs"/>
              </a:rPr>
              <a:t>The organization is setting the agenda for bladder cancer by promoting and funding collaborative and cutting-edge research programs and providing critical patient support and education services. </a:t>
            </a:r>
          </a:p>
          <a:p>
            <a:pPr>
              <a:lnSpc>
                <a:spcPct val="150000"/>
              </a:lnSpc>
            </a:pPr>
            <a:endParaRPr lang="en-US" sz="14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62359AF-DC63-459E-82C1-039D735D6824}" type="slidenum">
              <a:rPr lang="en-US" smtClean="0"/>
              <a:t>10</a:t>
            </a:fld>
            <a:endParaRPr lang="en-US" dirty="0"/>
          </a:p>
        </p:txBody>
      </p:sp>
    </p:spTree>
    <p:extLst>
      <p:ext uri="{BB962C8B-B14F-4D97-AF65-F5344CB8AC3E}">
        <p14:creationId xmlns:p14="http://schemas.microsoft.com/office/powerpoint/2010/main" val="1089123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70164" y="4446389"/>
            <a:ext cx="6286500" cy="3637955"/>
          </a:xfrm>
        </p:spPr>
        <p:txBody>
          <a:bodyPr/>
          <a:lstStyle/>
          <a:p>
            <a:r>
              <a:rPr lang="en-US" sz="1400" dirty="0" smtClean="0"/>
              <a:t>BCAN supports </a:t>
            </a:r>
            <a:r>
              <a:rPr lang="en-US" sz="1400" dirty="0" smtClean="0"/>
              <a:t>BLADDER CANCER RESEARCH</a:t>
            </a:r>
            <a:r>
              <a:rPr lang="en-US" sz="1400" dirty="0" smtClean="0"/>
              <a:t>:</a:t>
            </a:r>
          </a:p>
          <a:p>
            <a:endParaRPr lang="en-US" sz="1400" dirty="0" smtClean="0"/>
          </a:p>
          <a:p>
            <a:pPr marL="285750" indent="-285750">
              <a:buFont typeface="Arial" panose="020B0604020202020204" pitchFamily="34" charset="0"/>
              <a:buChar char="•"/>
            </a:pPr>
            <a:r>
              <a:rPr lang="en-US" sz="1400" b="0" i="0" kern="1200" baseline="0" dirty="0" smtClean="0">
                <a:solidFill>
                  <a:schemeClr val="tx1"/>
                </a:solidFill>
                <a:effectLst/>
              </a:rPr>
              <a:t>With grants to experienced researchers to explore innovative ideas to improve the lives of bladder cancer patients, smaller grants to start early career investigators interested in bladder cancer research. *</a:t>
            </a:r>
            <a:endParaRPr lang="en-US" sz="1400" b="0" i="0" kern="1200" dirty="0" smtClean="0">
              <a:solidFill>
                <a:schemeClr val="tx1"/>
              </a:solidFill>
              <a:effectLst/>
            </a:endParaRPr>
          </a:p>
          <a:p>
            <a:endParaRPr lang="en-US" sz="1400" b="0" i="0" kern="1200" baseline="0" dirty="0" smtClean="0">
              <a:solidFill>
                <a:schemeClr val="tx1"/>
              </a:solidFill>
              <a:effectLst/>
            </a:endParaRPr>
          </a:p>
          <a:p>
            <a:r>
              <a:rPr lang="en-US" sz="1400" baseline="0" dirty="0" smtClean="0"/>
              <a:t>To date, we have invested over $1.5 million in bladder cancer research. Every year BCAN brings together bladder cancer experts in urology, medical oncology, radiation oncology, pathology as well as nurses, researchers, and patients advocates at the Bladder Cancer Think Tank </a:t>
            </a:r>
            <a:r>
              <a:rPr lang="en-US" sz="1400" baseline="0" dirty="0" smtClean="0"/>
              <a:t>the only bladder cancer specific scientific meeting in North America..</a:t>
            </a:r>
            <a:endParaRPr lang="en-US" sz="1400" baseline="0" dirty="0" smtClean="0"/>
          </a:p>
          <a:p>
            <a:endParaRPr lang="en-US" sz="1400" baseline="0" dirty="0" smtClean="0"/>
          </a:p>
          <a:p>
            <a:r>
              <a:rPr lang="en-US" sz="1400" baseline="0" dirty="0" smtClean="0"/>
              <a:t>BCAN also </a:t>
            </a:r>
            <a:r>
              <a:rPr lang="en-US" sz="1400" baseline="0" dirty="0" smtClean="0"/>
              <a:t>hosts the </a:t>
            </a:r>
            <a:r>
              <a:rPr lang="en-US" sz="1400" baseline="0" dirty="0" smtClean="0"/>
              <a:t>Bladder Cancer Clinical Trials Dashboard, which is a resource that allows patients to find clinical trials using their diagnosis and geographic location. </a:t>
            </a:r>
          </a:p>
          <a:p>
            <a:endParaRPr lang="en-US" sz="1400" baseline="0" dirty="0" smtClean="0"/>
          </a:p>
          <a:p>
            <a:r>
              <a:rPr lang="en-US" sz="1400" baseline="0" dirty="0" smtClean="0"/>
              <a:t>BCAN is not only closely following the advancements made in research, but is also producing educational content about it. </a:t>
            </a:r>
          </a:p>
          <a:p>
            <a:endParaRPr lang="en-US" sz="1400" b="0" i="0" kern="1200" baseline="0" dirty="0" smtClean="0">
              <a:solidFill>
                <a:schemeClr val="tx1"/>
              </a:solidFill>
              <a:effectLst/>
            </a:endParaRPr>
          </a:p>
          <a:p>
            <a:r>
              <a:rPr lang="en-US" sz="1400" b="0" i="0" kern="1200" baseline="0" dirty="0" smtClean="0">
                <a:solidFill>
                  <a:schemeClr val="tx1"/>
                </a:solidFill>
                <a:effectLst/>
              </a:rPr>
              <a:t>Our </a:t>
            </a:r>
            <a:r>
              <a:rPr lang="en-US" sz="1400" b="1" i="0" kern="1200" baseline="0" dirty="0" smtClean="0">
                <a:solidFill>
                  <a:schemeClr val="tx1"/>
                </a:solidFill>
                <a:effectLst/>
              </a:rPr>
              <a:t>Scientific Advisory Board </a:t>
            </a:r>
            <a:r>
              <a:rPr lang="en-US" sz="1400" b="0" i="0" kern="1200" baseline="0" dirty="0" smtClean="0">
                <a:solidFill>
                  <a:schemeClr val="tx1"/>
                </a:solidFill>
                <a:effectLst/>
              </a:rPr>
              <a:t>has 64 members for prestigious medical institutions in the US and Canada. </a:t>
            </a:r>
          </a:p>
          <a:p>
            <a:r>
              <a:rPr lang="en-US" sz="1400" b="0" i="0" kern="1200" baseline="0" dirty="0" smtClean="0">
                <a:solidFill>
                  <a:schemeClr val="tx1"/>
                </a:solidFill>
                <a:effectLst/>
              </a:rPr>
              <a:t>Urologists, Radiation Oncologists, Medical Oncologists, Pathologists and Social Scientists (represented by the images).</a:t>
            </a:r>
            <a:endParaRPr lang="en-US" sz="1400" baseline="0" dirty="0" smtClean="0"/>
          </a:p>
          <a:p>
            <a:endParaRPr lang="en-US" sz="1400" baseline="0" dirty="0" smtClean="0"/>
          </a:p>
          <a:p>
            <a:r>
              <a:rPr lang="en-US" sz="1400" baseline="0" dirty="0" smtClean="0"/>
              <a:t>*The researcher in the photo is Dr. </a:t>
            </a:r>
            <a:r>
              <a:rPr lang="en-US" sz="1200" b="0" i="0" kern="1200" dirty="0" smtClean="0">
                <a:solidFill>
                  <a:schemeClr val="tx1"/>
                </a:solidFill>
                <a:effectLst/>
                <a:latin typeface="+mn-lt"/>
                <a:ea typeface="+mn-ea"/>
                <a:cs typeface="+mn-cs"/>
              </a:rPr>
              <a:t>Niannian Ji, PhD, one of BCAN’s 2016 Young Investigators. </a:t>
            </a:r>
            <a:endParaRPr lang="en-US" sz="1400" dirty="0"/>
          </a:p>
        </p:txBody>
      </p:sp>
      <p:sp>
        <p:nvSpPr>
          <p:cNvPr id="4" name="Slide Number Placeholder 3"/>
          <p:cNvSpPr>
            <a:spLocks noGrp="1"/>
          </p:cNvSpPr>
          <p:nvPr>
            <p:ph type="sldNum" sz="quarter" idx="10"/>
          </p:nvPr>
        </p:nvSpPr>
        <p:spPr/>
        <p:txBody>
          <a:bodyPr/>
          <a:lstStyle/>
          <a:p>
            <a:fld id="{462359AF-DC63-459E-82C1-039D735D6824}" type="slidenum">
              <a:rPr lang="en-US" smtClean="0"/>
              <a:t>11</a:t>
            </a:fld>
            <a:endParaRPr lang="en-US" dirty="0"/>
          </a:p>
        </p:txBody>
      </p:sp>
    </p:spTree>
    <p:extLst>
      <p:ext uri="{BB962C8B-B14F-4D97-AF65-F5344CB8AC3E}">
        <p14:creationId xmlns:p14="http://schemas.microsoft.com/office/powerpoint/2010/main" val="2935902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Patient education resources include our comprehensive Bladder</a:t>
            </a:r>
            <a:r>
              <a:rPr lang="en-US" sz="1400" baseline="0" dirty="0" smtClean="0"/>
              <a:t> Cancer Basics as well as plain language Get the Facts pages with tips from patients-for patients. </a:t>
            </a:r>
          </a:p>
          <a:p>
            <a:endParaRPr lang="en-US" sz="1400" baseline="0" dirty="0" smtClean="0"/>
          </a:p>
          <a:p>
            <a:r>
              <a:rPr lang="en-US" sz="1400" dirty="0" smtClean="0">
                <a:cs typeface="Arial" panose="020B0604020202020204" pitchFamily="34" charset="0"/>
              </a:rPr>
              <a:t>Education about bladder cancer is our top priority, and here is a list of just some of our resources:</a:t>
            </a:r>
          </a:p>
          <a:p>
            <a:endParaRPr lang="en-US" sz="1400" dirty="0" smtClean="0">
              <a:cs typeface="Arial" panose="020B0604020202020204" pitchFamily="34" charset="0"/>
            </a:endParaRPr>
          </a:p>
          <a:p>
            <a:r>
              <a:rPr lang="en-US" sz="1400" dirty="0" smtClean="0">
                <a:cs typeface="Arial" panose="020B0604020202020204" pitchFamily="34" charset="0"/>
              </a:rPr>
              <a:t>“Bladder Cancer Basics for the Newly Diagnosed” is one of the most comprehensive patient handbooks for bladder cancer. There are over 250,000 copies of this patient handbook in print and online downloads average 3 per day.</a:t>
            </a:r>
          </a:p>
          <a:p>
            <a:endParaRPr lang="en-US" sz="1400" dirty="0" smtClean="0">
              <a:cs typeface="Arial" panose="020B0604020202020204" pitchFamily="34" charset="0"/>
            </a:endParaRPr>
          </a:p>
          <a:p>
            <a:r>
              <a:rPr lang="en-US" sz="1400" dirty="0" smtClean="0">
                <a:cs typeface="Arial" panose="020B0604020202020204" pitchFamily="34" charset="0"/>
              </a:rPr>
              <a:t>The Patient Insight Webinars were established in 2012, and is</a:t>
            </a:r>
            <a:r>
              <a:rPr lang="en-US" sz="1400" baseline="0" dirty="0" smtClean="0">
                <a:cs typeface="Arial" panose="020B0604020202020204" pitchFamily="34" charset="0"/>
              </a:rPr>
              <a:t> an archive of installments </a:t>
            </a:r>
            <a:r>
              <a:rPr lang="en-US" sz="1400" dirty="0" smtClean="0">
                <a:cs typeface="Arial" panose="020B0604020202020204" pitchFamily="34" charset="0"/>
              </a:rPr>
              <a:t>addressing patient concerns and Q&amp;A with topics ranging from “the New Normal” to updates on research development. </a:t>
            </a:r>
          </a:p>
          <a:p>
            <a:endParaRPr lang="en-US" sz="1400" dirty="0" smtClean="0">
              <a:cs typeface="Arial" panose="020B0604020202020204" pitchFamily="34" charset="0"/>
            </a:endParaRPr>
          </a:p>
          <a:p>
            <a:r>
              <a:rPr lang="en-US" sz="1400" dirty="0" smtClean="0">
                <a:cs typeface="Arial" panose="020B0604020202020204" pitchFamily="34" charset="0"/>
              </a:rPr>
              <a:t>The Video series, “Conversations:  Let’s Talk About Bladder Cancer” has 5 installments with nearly 5,000 views since 2013 and our newest series, “The New Normal, Living With a Urinary Diversion,” features interviews with men and women who have had to had their bladders removed.</a:t>
            </a:r>
          </a:p>
          <a:p>
            <a:endParaRPr lang="en-US" sz="1400" dirty="0" smtClean="0">
              <a:cs typeface="Arial" panose="020B0604020202020204" pitchFamily="34" charset="0"/>
            </a:endParaRPr>
          </a:p>
          <a:p>
            <a:r>
              <a:rPr lang="en-US" sz="1400" dirty="0" smtClean="0">
                <a:cs typeface="Arial" panose="020B0604020202020204" pitchFamily="34" charset="0"/>
              </a:rPr>
              <a:t>Patient Tip Sheets have been Created for survivors by survivors on various survivorship topics</a:t>
            </a:r>
          </a:p>
          <a:p>
            <a:endParaRPr lang="en-US" sz="1400" dirty="0" smtClean="0">
              <a:cs typeface="Arial" panose="020B0604020202020204" pitchFamily="34" charset="0"/>
            </a:endParaRPr>
          </a:p>
          <a:p>
            <a:r>
              <a:rPr lang="en-US" sz="1400" dirty="0" smtClean="0">
                <a:cs typeface="Arial" panose="020B0604020202020204" pitchFamily="34" charset="0"/>
              </a:rPr>
              <a:t>These resources are available</a:t>
            </a:r>
            <a:r>
              <a:rPr lang="en-US" sz="1400" baseline="0" dirty="0" smtClean="0">
                <a:cs typeface="Arial" panose="020B0604020202020204" pitchFamily="34" charset="0"/>
              </a:rPr>
              <a:t> 24/7 online-so whenever a patient or family member wants to know more-BCAN is there!</a:t>
            </a:r>
            <a:endParaRPr lang="en-US" sz="1400" dirty="0" smtClean="0">
              <a:cs typeface="Arial" panose="020B0604020202020204" pitchFamily="34" charset="0"/>
            </a:endParaRPr>
          </a:p>
          <a:p>
            <a:pPr marL="285750" indent="-285750">
              <a:buFont typeface="Arial" panose="020B0604020202020204" pitchFamily="34" charset="0"/>
              <a:buChar char="•"/>
            </a:pPr>
            <a:endParaRPr lang="en-US" sz="1400" dirty="0" smtClean="0">
              <a:cs typeface="Arial" panose="020B0604020202020204" pitchFamily="34" charset="0"/>
            </a:endParaRPr>
          </a:p>
          <a:p>
            <a:endParaRPr lang="en-US" sz="1400" dirty="0" smtClean="0">
              <a:cs typeface="Arial" panose="020B0604020202020204" pitchFamily="34" charset="0"/>
            </a:endParaRPr>
          </a:p>
          <a:p>
            <a:r>
              <a:rPr lang="en-US" sz="1400" dirty="0" smtClean="0">
                <a:cs typeface="Arial" panose="020B0604020202020204" pitchFamily="34" charset="0"/>
              </a:rPr>
              <a:t>All of these resources are easily accessed on our website at www.bcan.org.  Including a special section on women and bladder cancer which is uniquely important because of the rise in cases among women and the high mortality rate.</a:t>
            </a:r>
            <a:endParaRPr lang="en-US" sz="1400" dirty="0"/>
          </a:p>
        </p:txBody>
      </p:sp>
      <p:sp>
        <p:nvSpPr>
          <p:cNvPr id="4" name="Slide Number Placeholder 3"/>
          <p:cNvSpPr>
            <a:spLocks noGrp="1"/>
          </p:cNvSpPr>
          <p:nvPr>
            <p:ph type="sldNum" sz="quarter" idx="10"/>
          </p:nvPr>
        </p:nvSpPr>
        <p:spPr/>
        <p:txBody>
          <a:bodyPr/>
          <a:lstStyle/>
          <a:p>
            <a:fld id="{462359AF-DC63-459E-82C1-039D735D6824}" type="slidenum">
              <a:rPr lang="en-US" smtClean="0"/>
              <a:t>12</a:t>
            </a:fld>
            <a:endParaRPr lang="en-US" dirty="0"/>
          </a:p>
        </p:txBody>
      </p:sp>
    </p:spTree>
    <p:extLst>
      <p:ext uri="{BB962C8B-B14F-4D97-AF65-F5344CB8AC3E}">
        <p14:creationId xmlns:p14="http://schemas.microsoft.com/office/powerpoint/2010/main" val="2527258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226" rtl="0" eaLnBrk="1" fontAlgn="auto" latinLnBrk="0" hangingPunct="1">
              <a:lnSpc>
                <a:spcPct val="100000"/>
              </a:lnSpc>
              <a:spcBef>
                <a:spcPts val="0"/>
              </a:spcBef>
              <a:spcAft>
                <a:spcPts val="0"/>
              </a:spcAft>
              <a:buClrTx/>
              <a:buSzTx/>
              <a:buFontTx/>
              <a:buNone/>
              <a:tabLst/>
              <a:defRPr/>
            </a:pPr>
            <a:r>
              <a:rPr lang="en-US" sz="1400" dirty="0" smtClean="0">
                <a:cs typeface="Arial" panose="020B0604020202020204" pitchFamily="34" charset="0"/>
              </a:rPr>
              <a:t>I mentioned the Clinical Trials Dashboard which is a resource for doctors and patients looking for treatment and helping to advance research by being part of a critical piece of the treatment discovery process.</a:t>
            </a:r>
          </a:p>
          <a:p>
            <a:endParaRPr lang="en-US" sz="1400" dirty="0" smtClean="0"/>
          </a:p>
          <a:p>
            <a:r>
              <a:rPr lang="en-US" sz="1400" dirty="0" smtClean="0">
                <a:cs typeface="Arial" panose="020B0604020202020204" pitchFamily="34" charset="0"/>
              </a:rPr>
              <a:t>BCAN Connection is a referral line providing practical resources for bladder cancer patients and their loved ones with nearly 800 phone requests annually.</a:t>
            </a:r>
          </a:p>
          <a:p>
            <a:endParaRPr lang="en-US" sz="1400" dirty="0" smtClean="0">
              <a:cs typeface="Arial" panose="020B0604020202020204" pitchFamily="34" charset="0"/>
            </a:endParaRPr>
          </a:p>
          <a:p>
            <a:r>
              <a:rPr lang="en-US" sz="1400" dirty="0" smtClean="0">
                <a:cs typeface="Arial" panose="020B0604020202020204" pitchFamily="34" charset="0"/>
              </a:rPr>
              <a:t>“Survivor 2 Survivor” is a volunteer phone support program matching the newly diagnosed with survivors with a similar diagnosis.  </a:t>
            </a:r>
          </a:p>
          <a:p>
            <a:endParaRPr lang="en-US" sz="1400" dirty="0" smtClean="0">
              <a:cs typeface="Arial" panose="020B0604020202020204" pitchFamily="34" charset="0"/>
            </a:endParaRPr>
          </a:p>
          <a:p>
            <a:r>
              <a:rPr lang="en-US" sz="1400" dirty="0" smtClean="0">
                <a:cs typeface="Arial" panose="020B0604020202020204" pitchFamily="34" charset="0"/>
              </a:rPr>
              <a:t>The Online Community hosted by Inspire with almost 23,000 members representing patients and caregivers from 50 US states and 106 countries.  </a:t>
            </a:r>
          </a:p>
          <a:p>
            <a:endParaRPr lang="en-US" sz="1400" dirty="0"/>
          </a:p>
        </p:txBody>
      </p:sp>
      <p:sp>
        <p:nvSpPr>
          <p:cNvPr id="4" name="Slide Number Placeholder 3"/>
          <p:cNvSpPr>
            <a:spLocks noGrp="1"/>
          </p:cNvSpPr>
          <p:nvPr>
            <p:ph type="sldNum" sz="quarter" idx="10"/>
          </p:nvPr>
        </p:nvSpPr>
        <p:spPr/>
        <p:txBody>
          <a:bodyPr/>
          <a:lstStyle/>
          <a:p>
            <a:fld id="{462359AF-DC63-459E-82C1-039D735D6824}" type="slidenum">
              <a:rPr lang="en-US" smtClean="0"/>
              <a:t>13</a:t>
            </a:fld>
            <a:endParaRPr lang="en-US" dirty="0"/>
          </a:p>
        </p:txBody>
      </p:sp>
    </p:spTree>
    <p:extLst>
      <p:ext uri="{BB962C8B-B14F-4D97-AF65-F5344CB8AC3E}">
        <p14:creationId xmlns:p14="http://schemas.microsoft.com/office/powerpoint/2010/main" val="2527258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4350" y="1154113"/>
            <a:ext cx="1162050" cy="873125"/>
          </a:xfrm>
        </p:spPr>
      </p:sp>
      <p:sp>
        <p:nvSpPr>
          <p:cNvPr id="3" name="Notes Placeholder 2"/>
          <p:cNvSpPr>
            <a:spLocks noGrp="1"/>
          </p:cNvSpPr>
          <p:nvPr>
            <p:ph type="body" idx="1"/>
          </p:nvPr>
        </p:nvSpPr>
        <p:spPr/>
        <p:txBody>
          <a:bodyPr/>
          <a:lstStyle/>
          <a:p>
            <a:r>
              <a:rPr lang="en-US" baseline="0" dirty="0" smtClean="0"/>
              <a:t>How can you help?</a:t>
            </a:r>
          </a:p>
          <a:p>
            <a:endParaRPr lang="en-US" sz="1200" baseline="0" dirty="0" smtClean="0"/>
          </a:p>
          <a:p>
            <a:r>
              <a:rPr lang="en-US" sz="1200" dirty="0" smtClean="0"/>
              <a:t>Get involved by volunteering.  The Triangle area has a very active </a:t>
            </a:r>
            <a:r>
              <a:rPr lang="en-US" sz="1200" baseline="0" dirty="0" smtClean="0"/>
              <a:t>local BCAN Chapter.  They put on the annual Bladder Cancer Walk on the first Saturday in May.  In addition, they are currently piloting a project to provide ‘My Journey” journals specifically targeted to newly diagnosed patients and securing a grant to help fund ostomy supplies to Triangle residents who cannot afford them.</a:t>
            </a:r>
          </a:p>
          <a:p>
            <a:endParaRPr lang="en-US" sz="1200" baseline="0" dirty="0" smtClean="0"/>
          </a:p>
          <a:p>
            <a:r>
              <a:rPr lang="en-US" sz="1200" baseline="0" dirty="0" smtClean="0"/>
              <a:t>There is also a very active support group for survivors, caregivers, and others touched by bladder cancer.  This group meets monthly providing speakers discussing bladder cancer related issues and plenty of time for individual sharing.</a:t>
            </a:r>
          </a:p>
          <a:p>
            <a:endParaRPr lang="en-US" sz="1200" baseline="0" dirty="0" smtClean="0"/>
          </a:p>
          <a:p>
            <a:r>
              <a:rPr lang="en-US" dirty="0"/>
              <a:t>Get involved by volunteering.  We have a national volunteer program:  you can provide support to newly diagnosed bladder patients through BCAN Connection and Survivor 2 Survivor Program (both virtual programs), and the Speaker’s Bureau is a volunteer opportunity that you can participate in in your local community.</a:t>
            </a:r>
          </a:p>
          <a:p>
            <a:endParaRPr lang="en-US" sz="1200" baseline="0" dirty="0" smtClean="0"/>
          </a:p>
          <a:p>
            <a:r>
              <a:rPr lang="en-US" sz="1200" dirty="0" smtClean="0"/>
              <a:t>If you don’t</a:t>
            </a:r>
            <a:r>
              <a:rPr lang="en-US" sz="1200" baseline="0" dirty="0" smtClean="0"/>
              <a:t> have time to volunteer, please donate or join us in our Walk for Bladder Cancer. </a:t>
            </a:r>
            <a:r>
              <a:rPr lang="en-US" sz="1200" dirty="0" smtClean="0"/>
              <a:t>If walking isn’t your thing, you can always create your own fundraising</a:t>
            </a:r>
            <a:r>
              <a:rPr lang="en-US" sz="1200" baseline="0" dirty="0" smtClean="0"/>
              <a:t> event with BCAN’s easy to use “event in a box”.</a:t>
            </a:r>
          </a:p>
          <a:p>
            <a:endParaRPr lang="en-US" sz="1200" baseline="0" dirty="0" smtClean="0"/>
          </a:p>
          <a:p>
            <a:r>
              <a:rPr lang="en-US" sz="1200" dirty="0" smtClean="0"/>
              <a:t>You can also help by knowing YOUR risk and talking about the signs &amp; symptoms with your family, friends and loved ones. And if you or those you care about have symptoms, be proactive and take action. See your doctor, it could</a:t>
            </a:r>
            <a:r>
              <a:rPr lang="en-US" sz="1200" baseline="0" dirty="0" smtClean="0"/>
              <a:t> save your life or the life of someone important to you.</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C3DA777-48D5-421B-B134-5123AEEFE95F}" type="slidenum">
              <a:rPr lang="en-US" smtClean="0"/>
              <a:pPr/>
              <a:t>14</a:t>
            </a:fld>
            <a:endParaRPr lang="en-US" dirty="0"/>
          </a:p>
        </p:txBody>
      </p:sp>
    </p:spTree>
    <p:extLst>
      <p:ext uri="{BB962C8B-B14F-4D97-AF65-F5344CB8AC3E}">
        <p14:creationId xmlns:p14="http://schemas.microsoft.com/office/powerpoint/2010/main" val="3128203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2359AF-DC63-459E-82C1-039D735D6824}" type="slidenum">
              <a:rPr lang="en-US" smtClean="0"/>
              <a:t>15</a:t>
            </a:fld>
            <a:endParaRPr lang="en-US" dirty="0"/>
          </a:p>
        </p:txBody>
      </p:sp>
    </p:spTree>
    <p:extLst>
      <p:ext uri="{BB962C8B-B14F-4D97-AF65-F5344CB8AC3E}">
        <p14:creationId xmlns:p14="http://schemas.microsoft.com/office/powerpoint/2010/main" val="3915046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51363" y="1154113"/>
            <a:ext cx="933450" cy="701675"/>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Tell</a:t>
            </a:r>
            <a:r>
              <a:rPr lang="en-US" sz="1200" kern="1200" baseline="0" dirty="0" smtClean="0">
                <a:solidFill>
                  <a:schemeClr val="tx1"/>
                </a:solidFill>
                <a:effectLst/>
                <a:latin typeface="+mn-lt"/>
                <a:ea typeface="+mn-ea"/>
                <a:cs typeface="+mn-cs"/>
              </a:rPr>
              <a:t> your bladder cancer story.</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C3DA777-48D5-421B-B134-5123AEEFE95F}" type="slidenum">
              <a:rPr lang="en-US" smtClean="0"/>
              <a:pPr/>
              <a:t>2</a:t>
            </a:fld>
            <a:endParaRPr lang="en-US" dirty="0"/>
          </a:p>
        </p:txBody>
      </p:sp>
    </p:spTree>
    <p:extLst>
      <p:ext uri="{BB962C8B-B14F-4D97-AF65-F5344CB8AC3E}">
        <p14:creationId xmlns:p14="http://schemas.microsoft.com/office/powerpoint/2010/main" val="693507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Here are some basic facts about bladder cancer:</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Bladder cancer truly is the </a:t>
            </a:r>
            <a:r>
              <a:rPr lang="en-US" sz="1400" b="1" baseline="0" dirty="0" smtClean="0"/>
              <a:t>most common</a:t>
            </a:r>
            <a:r>
              <a:rPr lang="en-US" sz="1400" baseline="0" dirty="0" smtClean="0"/>
              <a:t> </a:t>
            </a:r>
            <a:r>
              <a:rPr lang="en-US" sz="1400" b="1" baseline="0" dirty="0" smtClean="0"/>
              <a:t>cancer you’ve probably never heard of… </a:t>
            </a:r>
            <a:endParaRPr lang="en-US" sz="1400" b="1" dirty="0" smtClean="0"/>
          </a:p>
          <a:p>
            <a:endParaRPr lang="en-US" sz="1400" dirty="0" smtClean="0"/>
          </a:p>
          <a:p>
            <a:r>
              <a:rPr lang="en-US" sz="1400" dirty="0" smtClean="0"/>
              <a:t>It is the 5</a:t>
            </a:r>
            <a:r>
              <a:rPr lang="en-US" sz="1400" baseline="30000" dirty="0" smtClean="0"/>
              <a:t>th</a:t>
            </a:r>
            <a:r>
              <a:rPr lang="en-US" sz="1400" dirty="0" smtClean="0"/>
              <a:t> most commonly</a:t>
            </a:r>
            <a:r>
              <a:rPr lang="en-US" sz="1400" baseline="0" dirty="0" smtClean="0"/>
              <a:t> diagnosed cancer in the United States. It’s the 4</a:t>
            </a:r>
            <a:r>
              <a:rPr lang="en-US" sz="1400" baseline="30000" dirty="0" smtClean="0"/>
              <a:t>th</a:t>
            </a:r>
            <a:r>
              <a:rPr lang="en-US" sz="1400" baseline="0" dirty="0" smtClean="0"/>
              <a:t> most commonly diagnosed cancer among men, and 11</a:t>
            </a:r>
            <a:r>
              <a:rPr lang="en-US" sz="1400" baseline="30000" dirty="0" smtClean="0"/>
              <a:t>th</a:t>
            </a:r>
            <a:r>
              <a:rPr lang="en-US" sz="1400" baseline="0" dirty="0" smtClean="0"/>
              <a:t> among women. </a:t>
            </a:r>
          </a:p>
          <a:p>
            <a:endParaRPr lang="en-US" sz="1400" baseline="0" dirty="0" smtClean="0"/>
          </a:p>
          <a:p>
            <a:r>
              <a:rPr lang="en-US" sz="1400" baseline="0" dirty="0" smtClean="0"/>
              <a:t>In 2017, over 79,000 people are estimated to be newly diagnosed with bladder cancer and almost 17,000 people will die. There are over 600,000 bladder cancer survivors in the United States</a:t>
            </a:r>
          </a:p>
        </p:txBody>
      </p:sp>
      <p:sp>
        <p:nvSpPr>
          <p:cNvPr id="4" name="Slide Number Placeholder 3"/>
          <p:cNvSpPr>
            <a:spLocks noGrp="1"/>
          </p:cNvSpPr>
          <p:nvPr>
            <p:ph type="sldNum" sz="quarter" idx="10"/>
          </p:nvPr>
        </p:nvSpPr>
        <p:spPr/>
        <p:txBody>
          <a:bodyPr/>
          <a:lstStyle/>
          <a:p>
            <a:fld id="{462359AF-DC63-459E-82C1-039D735D6824}" type="slidenum">
              <a:rPr lang="en-US" smtClean="0"/>
              <a:t>3</a:t>
            </a:fld>
            <a:endParaRPr lang="en-US" dirty="0"/>
          </a:p>
        </p:txBody>
      </p:sp>
    </p:spTree>
    <p:extLst>
      <p:ext uri="{BB962C8B-B14F-4D97-AF65-F5344CB8AC3E}">
        <p14:creationId xmlns:p14="http://schemas.microsoft.com/office/powerpoint/2010/main" val="4248635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27563" y="1154113"/>
            <a:ext cx="857250" cy="644525"/>
          </a:xfrm>
        </p:spPr>
      </p:sp>
      <p:sp>
        <p:nvSpPr>
          <p:cNvPr id="3" name="Notes Placeholder 2"/>
          <p:cNvSpPr>
            <a:spLocks noGrp="1"/>
          </p:cNvSpPr>
          <p:nvPr>
            <p:ph type="body" idx="1"/>
          </p:nvPr>
        </p:nvSpPr>
        <p:spPr/>
        <p:txBody>
          <a:bodyPr/>
          <a:lstStyle/>
          <a:p>
            <a:r>
              <a:rPr lang="en-US" sz="1200" b="1" i="0" kern="1200" baseline="0" dirty="0" smtClean="0">
                <a:solidFill>
                  <a:schemeClr val="tx1"/>
                </a:solidFill>
                <a:effectLst/>
                <a:latin typeface="+mn-lt"/>
                <a:ea typeface="+mn-ea"/>
                <a:cs typeface="+mn-cs"/>
              </a:rPr>
              <a:t>Knowing the signs and symptoms of bladder cancer could save your life or the life of someone you love.  </a:t>
            </a:r>
          </a:p>
          <a:p>
            <a:endParaRPr lang="en-US" sz="1200" b="0" i="0" kern="1200" baseline="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As I mentioned, the most common sign</a:t>
            </a:r>
            <a:r>
              <a:rPr lang="en-US" sz="1200" b="0" i="0" kern="1200" baseline="0" dirty="0" smtClean="0">
                <a:solidFill>
                  <a:schemeClr val="tx1"/>
                </a:solidFill>
                <a:effectLst/>
                <a:latin typeface="+mn-lt"/>
                <a:ea typeface="+mn-ea"/>
                <a:cs typeface="+mn-cs"/>
              </a:rPr>
              <a:t> is visible b</a:t>
            </a:r>
            <a:r>
              <a:rPr lang="en-US" sz="1200" b="0" i="0" kern="1200" dirty="0" smtClean="0">
                <a:solidFill>
                  <a:schemeClr val="tx1"/>
                </a:solidFill>
                <a:effectLst/>
                <a:latin typeface="+mn-lt"/>
                <a:ea typeface="+mn-ea"/>
                <a:cs typeface="+mn-cs"/>
              </a:rPr>
              <a:t>lood in your urine. This is </a:t>
            </a:r>
            <a:r>
              <a:rPr lang="en-US" sz="1200" b="0" i="0" kern="1200" baseline="0" dirty="0" smtClean="0">
                <a:solidFill>
                  <a:schemeClr val="tx1"/>
                </a:solidFill>
                <a:effectLst/>
                <a:latin typeface="+mn-lt"/>
                <a:ea typeface="+mn-ea"/>
                <a:cs typeface="+mn-cs"/>
              </a:rPr>
              <a:t>medically termed “gross hematuria”.  There are, however, characteristics of this sign that may keep people from seeing their doctor.   For example, the bleeding might be </a:t>
            </a:r>
            <a:r>
              <a:rPr lang="en-US" sz="1200" kern="1200" dirty="0" smtClean="0">
                <a:solidFill>
                  <a:schemeClr val="tx1"/>
                </a:solidFill>
                <a:effectLst/>
                <a:latin typeface="+mn-lt"/>
                <a:ea typeface="+mn-ea"/>
                <a:cs typeface="+mn-cs"/>
              </a:rPr>
              <a:t>occasional and short-lived or that there is likely to be no pain associated with the bleeding.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Keep in mind </a:t>
            </a:r>
            <a:r>
              <a:rPr lang="en-US" sz="1200" i="0" kern="1200" dirty="0" smtClean="0">
                <a:solidFill>
                  <a:schemeClr val="tx1"/>
                </a:solidFill>
                <a:effectLst/>
                <a:latin typeface="+mn-lt"/>
                <a:ea typeface="+mn-ea"/>
                <a:cs typeface="+mn-cs"/>
              </a:rPr>
              <a:t>that blood in the urine does not necessarily mean bladder cancer</a:t>
            </a:r>
            <a:r>
              <a:rPr lang="en-US" sz="1200" kern="1200" dirty="0" smtClean="0">
                <a:solidFill>
                  <a:schemeClr val="tx1"/>
                </a:solidFill>
                <a:effectLst/>
                <a:latin typeface="+mn-lt"/>
                <a:ea typeface="+mn-ea"/>
                <a:cs typeface="+mn-cs"/>
              </a:rPr>
              <a:t>. Infections, kidney stones as well as aspirin and other blood-thinning medications may also cause bleeding. </a:t>
            </a:r>
          </a:p>
          <a:p>
            <a:r>
              <a:rPr lang="en-US" sz="1200" kern="1200" dirty="0" smtClean="0">
                <a:solidFill>
                  <a:schemeClr val="tx1"/>
                </a:solidFill>
                <a:effectLst/>
                <a:latin typeface="+mn-lt"/>
                <a:ea typeface="+mn-ea"/>
                <a:cs typeface="+mn-cs"/>
              </a:rPr>
              <a:t>However, it is important to see your doctor if you experience this.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Irritation when urinating, urgency, frequency and a constant need to urinate may be symptoms a bladder cancer patient initially experiences. Often, though, these are symptoms of a urinary tract infection and antibiotics become the first line of treatment. But because the signs and symptoms of bladder cancer are common to other issues, it is important</a:t>
            </a:r>
            <a:r>
              <a:rPr lang="en-US" sz="1200" kern="1200" baseline="0" dirty="0" smtClean="0">
                <a:solidFill>
                  <a:schemeClr val="tx1"/>
                </a:solidFill>
                <a:effectLst/>
                <a:latin typeface="+mn-lt"/>
                <a:ea typeface="+mn-ea"/>
                <a:cs typeface="+mn-cs"/>
              </a:rPr>
              <a:t> to be conscious of any changes in urinary function and seek medical attention if or when those occur.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a:t>
            </a:r>
            <a:r>
              <a:rPr lang="en-US" sz="1200" kern="1200" dirty="0" smtClean="0">
                <a:solidFill>
                  <a:schemeClr val="tx1"/>
                </a:solidFill>
                <a:effectLst/>
                <a:latin typeface="+mn-lt"/>
                <a:ea typeface="+mn-ea"/>
                <a:cs typeface="+mn-cs"/>
              </a:rPr>
              <a:t>make the </a:t>
            </a:r>
            <a:r>
              <a:rPr lang="en-US" sz="1200" i="0" kern="1200" dirty="0" smtClean="0">
                <a:solidFill>
                  <a:schemeClr val="tx1"/>
                </a:solidFill>
                <a:effectLst/>
                <a:latin typeface="+mn-lt"/>
                <a:ea typeface="+mn-ea"/>
                <a:cs typeface="+mn-cs"/>
              </a:rPr>
              <a:t>necessary distinction between an infection and something more serious</a:t>
            </a:r>
            <a:r>
              <a:rPr lang="en-US" sz="1200" kern="1200" dirty="0" smtClean="0">
                <a:solidFill>
                  <a:schemeClr val="tx1"/>
                </a:solidFill>
                <a:effectLst/>
                <a:latin typeface="+mn-lt"/>
                <a:ea typeface="+mn-ea"/>
                <a:cs typeface="+mn-cs"/>
              </a:rPr>
              <a:t>, it is </a:t>
            </a:r>
            <a:r>
              <a:rPr lang="en-US" sz="1200" b="0" kern="1200" dirty="0" smtClean="0">
                <a:solidFill>
                  <a:schemeClr val="tx1"/>
                </a:solidFill>
                <a:effectLst/>
                <a:latin typeface="+mn-lt"/>
                <a:ea typeface="+mn-ea"/>
                <a:cs typeface="+mn-cs"/>
              </a:rPr>
              <a:t>critical </a:t>
            </a:r>
            <a:r>
              <a:rPr lang="en-US" sz="1200" kern="1200" dirty="0" smtClean="0">
                <a:solidFill>
                  <a:schemeClr val="tx1"/>
                </a:solidFill>
                <a:effectLst/>
                <a:latin typeface="+mn-lt"/>
                <a:ea typeface="+mn-ea"/>
                <a:cs typeface="+mn-cs"/>
              </a:rPr>
              <a:t>that a urinalysis and/or a culture are done to detect any bacteria in the urine. If the culture is negative for bacteria, patients should be referred to a urologist for further testing.</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C3DA777-48D5-421B-B134-5123AEEFE95F}" type="slidenum">
              <a:rPr lang="en-US" smtClean="0"/>
              <a:pPr/>
              <a:t>4</a:t>
            </a:fld>
            <a:endParaRPr lang="en-US" dirty="0"/>
          </a:p>
        </p:txBody>
      </p:sp>
    </p:spTree>
    <p:extLst>
      <p:ext uri="{BB962C8B-B14F-4D97-AF65-F5344CB8AC3E}">
        <p14:creationId xmlns:p14="http://schemas.microsoft.com/office/powerpoint/2010/main" val="130964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Blood in your urine is one of the early signs of bladder cancer.</a:t>
            </a:r>
            <a:r>
              <a:rPr lang="en-US" baseline="0" dirty="0" smtClean="0"/>
              <a:t> But it </a:t>
            </a:r>
            <a:r>
              <a:rPr lang="en-US" i="1" baseline="0" dirty="0" smtClean="0"/>
              <a:t>could </a:t>
            </a:r>
            <a:r>
              <a:rPr lang="en-US" i="0" baseline="0" dirty="0" smtClean="0"/>
              <a:t> </a:t>
            </a:r>
            <a:r>
              <a:rPr lang="en-US" i="0" baseline="0" dirty="0" smtClean="0"/>
              <a:t>be something else. Some may have microscopic blood that they cannot see. Others don’t even have blood in their urine, I’ll tell you more about the signs in a minute. I just wanted to mention that BCAN had monthly social media messages designed to remind people, if you see blood, get it checked. A urologist is the doctor </a:t>
            </a:r>
            <a:r>
              <a:rPr lang="en-US" i="0" baseline="0" dirty="0" smtClean="0"/>
              <a:t>you would consult for hematuria. He or she would determine </a:t>
            </a:r>
            <a:r>
              <a:rPr lang="en-US" i="0" baseline="0" dirty="0" smtClean="0"/>
              <a:t>if it is cancer, or not! </a:t>
            </a:r>
            <a:endParaRPr lang="en-US" dirty="0"/>
          </a:p>
        </p:txBody>
      </p:sp>
      <p:sp>
        <p:nvSpPr>
          <p:cNvPr id="4" name="Slide Number Placeholder 3"/>
          <p:cNvSpPr>
            <a:spLocks noGrp="1"/>
          </p:cNvSpPr>
          <p:nvPr>
            <p:ph type="sldNum" sz="quarter" idx="10"/>
          </p:nvPr>
        </p:nvSpPr>
        <p:spPr/>
        <p:txBody>
          <a:bodyPr/>
          <a:lstStyle/>
          <a:p>
            <a:fld id="{0C3DA777-48D5-421B-B134-5123AEEFE95F}" type="slidenum">
              <a:rPr lang="en-US" smtClean="0"/>
              <a:pPr/>
              <a:t>5</a:t>
            </a:fld>
            <a:endParaRPr lang="en-US" dirty="0"/>
          </a:p>
        </p:txBody>
      </p:sp>
    </p:spTree>
    <p:extLst>
      <p:ext uri="{BB962C8B-B14F-4D97-AF65-F5344CB8AC3E}">
        <p14:creationId xmlns:p14="http://schemas.microsoft.com/office/powerpoint/2010/main" val="2355923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smtClean="0"/>
              <a:t>Its important to know the risk factors and if you are at risk, discuss this with your doctor.</a:t>
            </a:r>
          </a:p>
          <a:p>
            <a:pPr lvl="0"/>
            <a:endParaRPr lang="en-US" sz="1200" dirty="0" smtClean="0"/>
          </a:p>
          <a:p>
            <a:pPr lvl="0"/>
            <a:r>
              <a:rPr lang="en-US" sz="1200" b="1" dirty="0" smtClean="0"/>
              <a:t>Smoking</a:t>
            </a:r>
            <a:r>
              <a:rPr lang="en-US" sz="1200" dirty="0" smtClean="0"/>
              <a:t>  is one of the greatest risk factors</a:t>
            </a:r>
            <a:r>
              <a:rPr lang="en-US" sz="1200" i="1" dirty="0" smtClean="0"/>
              <a:t>. </a:t>
            </a:r>
            <a:r>
              <a:rPr lang="en-US" sz="1200" dirty="0" smtClean="0"/>
              <a:t>Smokers are diagnosed with bladder cancer twice as often as people who don’t smoke. However, many people who have never smoked are diagnosed.</a:t>
            </a:r>
          </a:p>
          <a:p>
            <a:pPr lvl="0"/>
            <a:endParaRPr lang="en-US" sz="1200" dirty="0" smtClean="0"/>
          </a:p>
          <a:p>
            <a:pPr lvl="0"/>
            <a:r>
              <a:rPr lang="en-US" sz="1200" dirty="0" smtClean="0"/>
              <a:t>Some of the </a:t>
            </a:r>
            <a:r>
              <a:rPr lang="en-US" sz="1200" b="1" dirty="0" smtClean="0"/>
              <a:t>chemicals</a:t>
            </a:r>
            <a:r>
              <a:rPr lang="en-US" sz="1200" dirty="0" smtClean="0"/>
              <a:t> used in making dye have been linked to bladder cancer. People who work with chemicals called </a:t>
            </a:r>
            <a:r>
              <a:rPr lang="en-US" sz="1200" i="1" dirty="0" smtClean="0"/>
              <a:t>aromatic amines </a:t>
            </a:r>
            <a:r>
              <a:rPr lang="en-US" sz="1200" dirty="0" smtClean="0"/>
              <a:t>that are used in making rubber, leather, printing materials, textiles and paint products are also at greater risk.</a:t>
            </a:r>
          </a:p>
          <a:p>
            <a:pPr lvl="0"/>
            <a:endParaRPr lang="en-US" sz="1200" dirty="0" smtClean="0"/>
          </a:p>
          <a:p>
            <a:pPr marL="0" marR="0" lvl="0" indent="0" algn="l" defTabSz="914226" rtl="0" eaLnBrk="1" fontAlgn="auto" latinLnBrk="0" hangingPunct="1">
              <a:lnSpc>
                <a:spcPct val="100000"/>
              </a:lnSpc>
              <a:spcBef>
                <a:spcPts val="0"/>
              </a:spcBef>
              <a:spcAft>
                <a:spcPts val="0"/>
              </a:spcAft>
              <a:buClrTx/>
              <a:buSzTx/>
              <a:buFontTx/>
              <a:buNone/>
              <a:tabLst/>
              <a:defRPr/>
            </a:pPr>
            <a:r>
              <a:rPr lang="en-US" sz="1200" b="1" dirty="0" smtClean="0"/>
              <a:t>Arsenic</a:t>
            </a:r>
            <a:r>
              <a:rPr lang="en-US" sz="1200" dirty="0" smtClean="0"/>
              <a:t> in drinking water and other </a:t>
            </a:r>
            <a:r>
              <a:rPr lang="en-US" sz="1200" b="1" dirty="0" smtClean="0"/>
              <a:t>environmental toxins </a:t>
            </a:r>
            <a:r>
              <a:rPr lang="en-US" sz="1200" dirty="0" smtClean="0"/>
              <a:t>have been linked to a higher risk of bladder cancer.  </a:t>
            </a:r>
          </a:p>
          <a:p>
            <a:pPr lvl="0"/>
            <a:endParaRPr lang="en-US" sz="1200" dirty="0" smtClean="0"/>
          </a:p>
          <a:p>
            <a:pPr lvl="0"/>
            <a:endParaRPr lang="en-US" sz="1200" dirty="0" smtClean="0"/>
          </a:p>
          <a:p>
            <a:pPr lvl="0"/>
            <a:r>
              <a:rPr lang="en-US" sz="1200" dirty="0" smtClean="0"/>
              <a:t>Race, Age and Gender can all be risk factors. Caucasians are twice as likely to develop bladder cancer as are African Americans or Hispanics. Asians have the lowest rate of bladder cancer.</a:t>
            </a:r>
          </a:p>
          <a:p>
            <a:pPr lvl="0"/>
            <a:endParaRPr lang="en-US" sz="1200" dirty="0" smtClean="0"/>
          </a:p>
          <a:p>
            <a:pPr lvl="0"/>
            <a:r>
              <a:rPr lang="en-US" sz="1200" dirty="0" smtClean="0"/>
              <a:t>The </a:t>
            </a:r>
            <a:r>
              <a:rPr lang="en-US" sz="1200" b="1" dirty="0" smtClean="0"/>
              <a:t>risk of bladder cancer increases as you get older</a:t>
            </a:r>
            <a:r>
              <a:rPr lang="en-US" sz="1200" dirty="0" smtClean="0"/>
              <a:t>. And while men get bladder cancer more often than women, recent statistics show an increase in the number of women being diagnosed with the disease. </a:t>
            </a:r>
          </a:p>
          <a:p>
            <a:pPr lvl="0"/>
            <a:endParaRPr lang="en-US" sz="1200" dirty="0" smtClean="0"/>
          </a:p>
          <a:p>
            <a:pPr lvl="0"/>
            <a:r>
              <a:rPr lang="en-US" sz="1200" dirty="0" smtClean="0"/>
              <a:t>Unfortunately, because the symptoms of bladder cancer are similar to those of other gynecologic and urinary diseases, women may be diagnosed when their disease is at a more advanced stage.</a:t>
            </a:r>
          </a:p>
          <a:p>
            <a:pPr lvl="0"/>
            <a:endParaRPr lang="en-US" sz="1200" dirty="0" smtClean="0"/>
          </a:p>
          <a:p>
            <a:pPr lvl="0"/>
            <a:r>
              <a:rPr lang="en-US" sz="1200" dirty="0" smtClean="0"/>
              <a:t>Remember the recurrence rate of bladder cancer is 50 to 75% so people who have had bladder cancer have a higher chance of getting another tumor in their urinary system.  People with a family history of cancer may also have a higher risk.  This isn’t necessarily a genetic link as it could be environmental.  We won’t know what, if any, genetic link exists until more research is done. </a:t>
            </a:r>
          </a:p>
          <a:p>
            <a:pPr lvl="0"/>
            <a:endParaRPr lang="en-US" sz="1200" dirty="0" smtClean="0"/>
          </a:p>
          <a:p>
            <a:pPr lvl="0"/>
            <a:endParaRPr lang="en-US" sz="1200" dirty="0" smtClean="0"/>
          </a:p>
          <a:p>
            <a:pPr lvl="0"/>
            <a:r>
              <a:rPr lang="en-US" sz="1200" dirty="0" smtClean="0"/>
              <a:t>And if you have had </a:t>
            </a:r>
            <a:r>
              <a:rPr lang="en-US" sz="1200" b="1" dirty="0" smtClean="0"/>
              <a:t>previous treatment for other cancers </a:t>
            </a:r>
            <a:r>
              <a:rPr lang="en-US" sz="1200" dirty="0" smtClean="0"/>
              <a:t>using particular drugs or radiation you may have an increased risk.</a:t>
            </a:r>
          </a:p>
          <a:p>
            <a:pPr lvl="0"/>
            <a:endParaRPr lang="en-US" sz="1200" dirty="0" smtClean="0"/>
          </a:p>
          <a:p>
            <a:pPr lvl="0"/>
            <a:r>
              <a:rPr lang="en-US" sz="1200" dirty="0" smtClean="0"/>
              <a:t>Risk factors can be personal, occupational and environmental as well as genetic.</a:t>
            </a:r>
          </a:p>
          <a:p>
            <a:pPr lvl="0"/>
            <a:endParaRPr lang="en-US" sz="1200" dirty="0" smtClean="0"/>
          </a:p>
          <a:p>
            <a:pPr lvl="0"/>
            <a:r>
              <a:rPr lang="en-US" sz="1200" dirty="0" smtClean="0"/>
              <a:t>It’s important to keep in mind that knowing the risk factors and avoiding those will not necessarily prevent a bladder cancer diagnosis, but you can certainly lower your risk by living a healthy lifestyle</a:t>
            </a:r>
            <a:r>
              <a:rPr lang="en-US" sz="1200" dirty="0" smtClean="0"/>
              <a:t>.</a:t>
            </a:r>
          </a:p>
          <a:p>
            <a:pPr lvl="0"/>
            <a:endParaRPr lang="en-US" sz="1200" dirty="0" smtClean="0"/>
          </a:p>
          <a:p>
            <a:pPr lvl="0"/>
            <a:r>
              <a:rPr lang="en-US" sz="1200" dirty="0" smtClean="0"/>
              <a:t>And</a:t>
            </a:r>
            <a:r>
              <a:rPr lang="en-US" sz="1200" baseline="0" dirty="0" smtClean="0"/>
              <a:t> if you are exposed to these risk factors and have signs and symptoms, please be sure you tell your doctor.</a:t>
            </a:r>
            <a:endParaRPr lang="en-US" sz="1200" dirty="0" smtClean="0"/>
          </a:p>
          <a:p>
            <a:pPr lvl="0"/>
            <a:endParaRPr lang="en-US" sz="1200" dirty="0" smtClean="0"/>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0C3DA777-48D5-421B-B134-5123AEEFE95F}" type="slidenum">
              <a:rPr lang="en-US" smtClean="0"/>
              <a:pPr/>
              <a:t>6</a:t>
            </a:fld>
            <a:endParaRPr lang="en-US" dirty="0"/>
          </a:p>
        </p:txBody>
      </p:sp>
    </p:spTree>
    <p:extLst>
      <p:ext uri="{BB962C8B-B14F-4D97-AF65-F5344CB8AC3E}">
        <p14:creationId xmlns:p14="http://schemas.microsoft.com/office/powerpoint/2010/main" val="3494036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 doctor</a:t>
            </a:r>
            <a:r>
              <a:rPr lang="en-US" baseline="0" dirty="0" smtClean="0"/>
              <a:t> suspects you may have bladder cancer it will be likely recommended that you see a </a:t>
            </a:r>
            <a:r>
              <a:rPr lang="en-US" b="1" baseline="0" dirty="0" smtClean="0"/>
              <a:t>urologist</a:t>
            </a:r>
            <a:r>
              <a:rPr lang="en-US" baseline="0" dirty="0" smtClean="0"/>
              <a:t>. </a:t>
            </a:r>
            <a:r>
              <a:rPr lang="en-US" b="0" baseline="0" dirty="0" smtClean="0"/>
              <a:t>(</a:t>
            </a:r>
            <a:r>
              <a:rPr lang="en-US" sz="1200" b="0" i="0" kern="1200" dirty="0" smtClean="0">
                <a:solidFill>
                  <a:schemeClr val="tx1"/>
                </a:solidFill>
                <a:effectLst/>
                <a:latin typeface="+mn-lt"/>
                <a:ea typeface="+mn-ea"/>
                <a:cs typeface="+mn-cs"/>
              </a:rPr>
              <a:t>A urologist is a physician who specializes in diseases of the urinary tract and the male reproductive system.)</a:t>
            </a:r>
            <a:r>
              <a:rPr lang="en-US" b="0" baseline="0" dirty="0" smtClean="0"/>
              <a:t> </a:t>
            </a:r>
          </a:p>
          <a:p>
            <a:endParaRPr lang="en-US" baseline="0" dirty="0" smtClean="0"/>
          </a:p>
          <a:p>
            <a:r>
              <a:rPr lang="en-US" baseline="0" dirty="0" smtClean="0"/>
              <a:t>To diagnose bladder cancer, the urologist will typically do a </a:t>
            </a:r>
            <a:r>
              <a:rPr lang="en-US" b="1" baseline="0" dirty="0" smtClean="0"/>
              <a:t>cystoscopy</a:t>
            </a:r>
            <a:r>
              <a:rPr lang="en-US" baseline="0" dirty="0" smtClean="0"/>
              <a:t>,</a:t>
            </a:r>
            <a:r>
              <a:rPr lang="en-US" sz="1200" b="0" i="0" kern="1200" dirty="0" smtClean="0">
                <a:solidFill>
                  <a:schemeClr val="tx1"/>
                </a:solidFill>
                <a:effectLst/>
                <a:latin typeface="+mn-lt"/>
                <a:ea typeface="+mn-ea"/>
                <a:cs typeface="+mn-cs"/>
              </a:rPr>
              <a:t> a test that allows your doctor </a:t>
            </a:r>
            <a:r>
              <a:rPr lang="en-US" sz="1200" b="0" i="1" kern="1200" dirty="0" smtClean="0">
                <a:solidFill>
                  <a:schemeClr val="tx1"/>
                </a:solidFill>
                <a:effectLst/>
                <a:latin typeface="+mn-lt"/>
                <a:ea typeface="+mn-ea"/>
                <a:cs typeface="+mn-cs"/>
              </a:rPr>
              <a:t>to look at the inside of your </a:t>
            </a:r>
            <a:r>
              <a:rPr lang="en-US" sz="1200" b="0" i="1" u="none" strike="noStrike" kern="1200" dirty="0" smtClean="0">
                <a:solidFill>
                  <a:schemeClr val="tx1"/>
                </a:solidFill>
                <a:effectLst/>
                <a:latin typeface="+mn-lt"/>
                <a:ea typeface="+mn-ea"/>
                <a:cs typeface="+mn-cs"/>
              </a:rPr>
              <a:t>bladder</a:t>
            </a:r>
            <a:r>
              <a:rPr lang="en-US" sz="1200" b="0" i="1" kern="1200" dirty="0" smtClean="0">
                <a:solidFill>
                  <a:schemeClr val="tx1"/>
                </a:solidFill>
                <a:effectLst/>
                <a:latin typeface="+mn-lt"/>
                <a:ea typeface="+mn-ea"/>
                <a:cs typeface="+mn-cs"/>
              </a:rPr>
              <a:t>  and </a:t>
            </a:r>
            <a:r>
              <a:rPr lang="en-US" sz="1200" b="0" i="1" u="none" strike="noStrike" kern="1200" dirty="0" smtClean="0">
                <a:solidFill>
                  <a:schemeClr val="tx1"/>
                </a:solidFill>
                <a:effectLst/>
                <a:latin typeface="+mn-lt"/>
                <a:ea typeface="+mn-ea"/>
                <a:cs typeface="+mn-cs"/>
              </a:rPr>
              <a:t>urethra</a:t>
            </a:r>
            <a:r>
              <a:rPr lang="en-US" sz="1200" b="0" i="0" kern="1200" dirty="0" smtClean="0">
                <a:solidFill>
                  <a:schemeClr val="tx1"/>
                </a:solidFill>
                <a:effectLst/>
                <a:latin typeface="+mn-lt"/>
                <a:ea typeface="+mn-ea"/>
                <a:cs typeface="+mn-cs"/>
              </a:rPr>
              <a:t>. </a:t>
            </a:r>
          </a:p>
          <a:p>
            <a:endParaRPr lang="en-US" sz="1200" b="0" i="0" kern="1200" dirty="0" smtClean="0">
              <a:solidFill>
                <a:schemeClr val="tx1"/>
              </a:solidFill>
              <a:effectLst/>
              <a:latin typeface="+mn-lt"/>
              <a:ea typeface="+mn-ea"/>
              <a:cs typeface="+mn-cs"/>
            </a:endParaRPr>
          </a:p>
          <a:p>
            <a:pPr lvl="1" algn="r"/>
            <a:r>
              <a:rPr lang="en-US" sz="1200" b="0" i="1" kern="1200" dirty="0" smtClean="0">
                <a:solidFill>
                  <a:schemeClr val="tx1"/>
                </a:solidFill>
                <a:effectLst/>
                <a:latin typeface="+mn-lt"/>
                <a:ea typeface="+mn-ea"/>
                <a:cs typeface="+mn-cs"/>
              </a:rPr>
              <a:t>If anyone asks,</a:t>
            </a:r>
            <a:r>
              <a:rPr lang="en-US" sz="1200" b="0" i="1" kern="1200" baseline="0" dirty="0" smtClean="0">
                <a:solidFill>
                  <a:schemeClr val="tx1"/>
                </a:solidFill>
                <a:effectLst/>
                <a:latin typeface="+mn-lt"/>
                <a:ea typeface="+mn-ea"/>
                <a:cs typeface="+mn-cs"/>
              </a:rPr>
              <a:t> here is an explanation of cystoscopy: I</a:t>
            </a:r>
            <a:r>
              <a:rPr lang="en-US" sz="1200" b="0" i="1" kern="1200" dirty="0" smtClean="0">
                <a:solidFill>
                  <a:schemeClr val="tx1"/>
                </a:solidFill>
                <a:effectLst/>
                <a:latin typeface="+mn-lt"/>
                <a:ea typeface="+mn-ea"/>
                <a:cs typeface="+mn-cs"/>
              </a:rPr>
              <a:t>t's done using a thin, lighted tube called a </a:t>
            </a:r>
            <a:r>
              <a:rPr lang="en-US" sz="1200" b="0" i="1" u="none" strike="noStrike" kern="1200" dirty="0" err="1" smtClean="0">
                <a:solidFill>
                  <a:schemeClr val="tx1"/>
                </a:solidFill>
                <a:effectLst/>
                <a:latin typeface="+mn-lt"/>
                <a:ea typeface="+mn-ea"/>
                <a:cs typeface="+mn-cs"/>
              </a:rPr>
              <a:t>cystoscope</a:t>
            </a:r>
            <a:r>
              <a:rPr lang="en-US" sz="1200" b="0" i="1" kern="1200" dirty="0" smtClean="0">
                <a:solidFill>
                  <a:schemeClr val="tx1"/>
                </a:solidFill>
                <a:effectLst/>
                <a:latin typeface="+mn-lt"/>
                <a:ea typeface="+mn-ea"/>
                <a:cs typeface="+mn-cs"/>
              </a:rPr>
              <a:t> </a:t>
            </a:r>
            <a:r>
              <a:rPr lang="en-US" sz="1200" b="0" i="1" kern="1200" baseline="0" dirty="0" smtClean="0">
                <a:solidFill>
                  <a:schemeClr val="tx1"/>
                </a:solidFill>
                <a:effectLst/>
                <a:latin typeface="+mn-lt"/>
                <a:ea typeface="+mn-ea"/>
                <a:cs typeface="+mn-cs"/>
              </a:rPr>
              <a:t> that is inserted </a:t>
            </a:r>
            <a:r>
              <a:rPr lang="en-US" sz="1200" b="0" i="1" kern="1200" dirty="0" smtClean="0">
                <a:solidFill>
                  <a:schemeClr val="tx1"/>
                </a:solidFill>
                <a:effectLst/>
                <a:latin typeface="+mn-lt"/>
                <a:ea typeface="+mn-ea"/>
                <a:cs typeface="+mn-cs"/>
              </a:rPr>
              <a:t>into your urethra and on into the bladder. Your doctor can see areas of your bladder and urethra that usually don't show up well on X-rays. Your doctor can also insert tiny surgical tools through the tube to take samples of tissue (</a:t>
            </a:r>
            <a:r>
              <a:rPr lang="en-US" sz="1200" b="0" i="1" u="none" strike="noStrike" kern="1200" dirty="0" smtClean="0">
                <a:solidFill>
                  <a:schemeClr val="tx1"/>
                </a:solidFill>
                <a:effectLst/>
                <a:latin typeface="+mn-lt"/>
                <a:ea typeface="+mn-ea"/>
                <a:cs typeface="+mn-cs"/>
              </a:rPr>
              <a:t>biopsy</a:t>
            </a:r>
            <a:r>
              <a:rPr lang="en-US" sz="1200" b="0" i="1" kern="1200" dirty="0" smtClean="0">
                <a:solidFill>
                  <a:schemeClr val="tx1"/>
                </a:solidFill>
                <a:effectLst/>
                <a:latin typeface="+mn-lt"/>
                <a:ea typeface="+mn-ea"/>
                <a:cs typeface="+mn-cs"/>
              </a:rPr>
              <a:t>) or samples of urine.</a:t>
            </a:r>
          </a:p>
          <a:p>
            <a:endParaRPr lang="en-US" baseline="0" dirty="0" smtClean="0"/>
          </a:p>
          <a:p>
            <a:r>
              <a:rPr lang="en-US" baseline="0" dirty="0" smtClean="0"/>
              <a:t>This is an invasive test that allows the doctor to look inside your bladder and can take a small tissue sample called a </a:t>
            </a:r>
            <a:r>
              <a:rPr lang="en-US" b="1" baseline="0" dirty="0" smtClean="0"/>
              <a:t>biopsy.  </a:t>
            </a:r>
            <a:r>
              <a:rPr lang="en-US" baseline="0" dirty="0" smtClean="0"/>
              <a:t>Your urologist may also order radiologic tests like a CT scan to look at your bladder, ureters and kidneys to see if a tumor has spread beyond the bladder. </a:t>
            </a:r>
          </a:p>
          <a:p>
            <a:endParaRPr lang="en-US" baseline="0" dirty="0" smtClean="0"/>
          </a:p>
          <a:p>
            <a:r>
              <a:rPr lang="en-US" baseline="0" dirty="0" smtClean="0"/>
              <a:t>Next, a pathologist will look at the tissue sample taken during the cystoscopy to help determine if it is cancerous.  There are usually several doctors involved in both the diagnosis and treatment of bladder cancer.</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C3DA777-48D5-421B-B134-5123AEEFE95F}" type="slidenum">
              <a:rPr lang="en-US" smtClean="0"/>
              <a:t>7</a:t>
            </a:fld>
            <a:endParaRPr lang="en-US" dirty="0"/>
          </a:p>
        </p:txBody>
      </p:sp>
    </p:spTree>
    <p:extLst>
      <p:ext uri="{BB962C8B-B14F-4D97-AF65-F5344CB8AC3E}">
        <p14:creationId xmlns:p14="http://schemas.microsoft.com/office/powerpoint/2010/main" val="1937958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pathologist</a:t>
            </a:r>
            <a:r>
              <a:rPr lang="en-US" baseline="0" dirty="0" smtClean="0"/>
              <a:t> determines the stage and grade of the bladder cancer which helps determine the treatment options.  One of the options is to surgically cut out the tumors from the bladder in a procedure called a </a:t>
            </a:r>
            <a:r>
              <a:rPr lang="en-US" b="1" baseline="0" dirty="0" smtClean="0"/>
              <a:t>TURBT </a:t>
            </a:r>
            <a:r>
              <a:rPr lang="en-US" baseline="0" dirty="0" smtClean="0"/>
              <a:t>(transurethral resection of a bladder tumor).</a:t>
            </a:r>
          </a:p>
          <a:p>
            <a:endParaRPr lang="en-US" baseline="0" dirty="0" smtClean="0"/>
          </a:p>
          <a:p>
            <a:r>
              <a:rPr lang="en-US" baseline="0" dirty="0" smtClean="0"/>
              <a:t>If the bladder cancer has not invaded the muscle layer, the urologist will usually use </a:t>
            </a:r>
            <a:r>
              <a:rPr lang="en-US" b="1" baseline="0" dirty="0" err="1" smtClean="0"/>
              <a:t>intravesical</a:t>
            </a:r>
            <a:r>
              <a:rPr lang="en-US" b="1" baseline="0" dirty="0" smtClean="0"/>
              <a:t> therapy</a:t>
            </a:r>
            <a:r>
              <a:rPr lang="en-US" baseline="0" dirty="0" smtClean="0"/>
              <a:t>, meaning that they put a drug directly into the bladder.  </a:t>
            </a:r>
          </a:p>
          <a:p>
            <a:endParaRPr lang="en-US" baseline="0" dirty="0" smtClean="0"/>
          </a:p>
          <a:p>
            <a:r>
              <a:rPr lang="en-US" baseline="0" dirty="0" smtClean="0"/>
              <a:t>In about 30% of bladder cancer patients, the urologist will consider surgically removing the bladder.  This is a life changing surgery called radical cystectomy where surgeons create a new urinary system which could be an </a:t>
            </a:r>
            <a:r>
              <a:rPr lang="en-US" baseline="0" dirty="0" smtClean="0"/>
              <a:t>external appliance (or bag) or an internal </a:t>
            </a:r>
            <a:r>
              <a:rPr lang="en-US" baseline="0" dirty="0" smtClean="0"/>
              <a:t>pouch or a “</a:t>
            </a:r>
            <a:r>
              <a:rPr lang="en-US" baseline="0" dirty="0" err="1" smtClean="0"/>
              <a:t>neobladder</a:t>
            </a:r>
            <a:r>
              <a:rPr lang="en-US" baseline="0" dirty="0" smtClean="0"/>
              <a:t>” made from part of the intestine. This treatment option has an enormous impact on quality of life for the patients and their families and caregivers.</a:t>
            </a:r>
          </a:p>
          <a:p>
            <a:endParaRPr lang="en-US" baseline="0" dirty="0" smtClean="0"/>
          </a:p>
          <a:p>
            <a:r>
              <a:rPr lang="en-US" baseline="0" dirty="0" smtClean="0"/>
              <a:t>Chemotherapy is commonly used before surgery, after surgery, and for metastatic treatment. When combined with radiation, chemotherapy can also be used as a bladder preservation therapy, but this is for very specific group of patients.</a:t>
            </a:r>
          </a:p>
          <a:p>
            <a:endParaRPr lang="en-US" baseline="0" dirty="0" smtClean="0"/>
          </a:p>
          <a:p>
            <a:r>
              <a:rPr lang="en-US" baseline="0" dirty="0" smtClean="0"/>
              <a:t>Looking at the list of treatment options, it is almost hard to believe that there have been no new Significant advancements in bladder cancer treatment for over 30 years</a:t>
            </a:r>
            <a:r>
              <a:rPr lang="en-US" baseline="0" dirty="0" smtClean="0"/>
              <a:t>. Only recently have new immunotherapies been approved for patients with advanced or metastatic  bladder cancer. </a:t>
            </a:r>
            <a:endParaRPr lang="en-US" baseline="0" dirty="0" smtClean="0"/>
          </a:p>
          <a:p>
            <a:endParaRPr lang="en-US" baseline="0" dirty="0" smtClean="0"/>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0C3DA777-48D5-421B-B134-5123AEEFE95F}" type="slidenum">
              <a:rPr lang="en-US" smtClean="0"/>
              <a:t>8</a:t>
            </a:fld>
            <a:endParaRPr lang="en-US" dirty="0"/>
          </a:p>
        </p:txBody>
      </p:sp>
    </p:spTree>
    <p:extLst>
      <p:ext uri="{BB962C8B-B14F-4D97-AF65-F5344CB8AC3E}">
        <p14:creationId xmlns:p14="http://schemas.microsoft.com/office/powerpoint/2010/main" val="1937958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2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BCAN was founded in 2005 by Diane </a:t>
            </a:r>
            <a:r>
              <a:rPr kumimoji="0" lang="en-US" sz="1400" b="0" i="0" u="none" strike="noStrike" kern="1200" cap="none" spc="0" normalizeH="0" baseline="0" noProof="0" dirty="0" err="1" smtClean="0">
                <a:ln>
                  <a:noFill/>
                </a:ln>
                <a:solidFill>
                  <a:prstClr val="black"/>
                </a:solidFill>
                <a:effectLst/>
                <a:uLnTx/>
                <a:uFillTx/>
                <a:latin typeface="+mn-lt"/>
                <a:ea typeface="+mn-ea"/>
                <a:cs typeface="Arial" panose="020B0604020202020204" pitchFamily="34" charset="0"/>
              </a:rPr>
              <a:t>Zipursky</a:t>
            </a:r>
            <a:r>
              <a:rPr kumimoji="0" lang="en-US" sz="14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 Quale and her late husband, John Quale, who had bladder cancer.  Like me, they were concerned with the lack of </a:t>
            </a:r>
            <a:r>
              <a:rPr kumimoji="0" lang="en-US" sz="14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education, </a:t>
            </a:r>
            <a:r>
              <a:rPr kumimoji="0" lang="en-US" sz="14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awareness </a:t>
            </a:r>
            <a:r>
              <a:rPr kumimoji="0" lang="en-US" sz="14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and research to find better ways to prevent, find and cure this </a:t>
            </a:r>
            <a:r>
              <a:rPr kumimoji="0" lang="en-US" sz="14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wide spread and life changing disease. </a:t>
            </a:r>
            <a:r>
              <a:rPr kumimoji="0" lang="en-US" sz="1400" b="0" i="0" u="none" strike="noStrike" kern="1200" cap="none" spc="0" normalizeH="0" baseline="0" noProof="0" dirty="0" smtClean="0">
                <a:ln>
                  <a:noFill/>
                </a:ln>
                <a:solidFill>
                  <a:prstClr val="black"/>
                </a:solidFill>
                <a:effectLst/>
                <a:uLnTx/>
                <a:uFillTx/>
                <a:latin typeface="+mn-lt"/>
                <a:ea typeface="+mn-ea"/>
                <a:cs typeface="+mn-cs"/>
              </a:rPr>
              <a:t>It is the first national non profit dedicated to bladder cancer and we are leading the way to awareness and a cure.</a:t>
            </a:r>
          </a:p>
          <a:p>
            <a:endParaRPr lang="en-US" sz="1400" dirty="0"/>
          </a:p>
        </p:txBody>
      </p:sp>
      <p:sp>
        <p:nvSpPr>
          <p:cNvPr id="4" name="Slide Number Placeholder 3"/>
          <p:cNvSpPr>
            <a:spLocks noGrp="1"/>
          </p:cNvSpPr>
          <p:nvPr>
            <p:ph type="sldNum" sz="quarter" idx="10"/>
          </p:nvPr>
        </p:nvSpPr>
        <p:spPr/>
        <p:txBody>
          <a:bodyPr/>
          <a:lstStyle/>
          <a:p>
            <a:fld id="{462359AF-DC63-459E-82C1-039D735D6824}" type="slidenum">
              <a:rPr lang="en-US" smtClean="0"/>
              <a:t>9</a:t>
            </a:fld>
            <a:endParaRPr lang="en-US" dirty="0"/>
          </a:p>
        </p:txBody>
      </p:sp>
    </p:spTree>
    <p:extLst>
      <p:ext uri="{BB962C8B-B14F-4D97-AF65-F5344CB8AC3E}">
        <p14:creationId xmlns:p14="http://schemas.microsoft.com/office/powerpoint/2010/main" val="203559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rmAutofit/>
          </a:bodyPr>
          <a:lstStyle>
            <a:lvl1pPr>
              <a:defRPr sz="3700">
                <a:solidFill>
                  <a:schemeClr val="accent1">
                    <a:lumMod val="75000"/>
                  </a:schemeClr>
                </a:solidFill>
              </a:defRPr>
            </a:lvl1pPr>
            <a:extLst/>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4102446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8686800" y="6538913"/>
            <a:ext cx="457200" cy="319088"/>
          </a:xfrm>
          <a:prstGeom prst="rect">
            <a:avLst/>
          </a:prstGeom>
        </p:spPr>
        <p:txBody>
          <a:bodyPr/>
          <a:lstStyle/>
          <a:p>
            <a:fld id="{F1ACB53C-CF31-2D44-B149-7AE3045845EE}" type="slidenum">
              <a:rPr lang="en-US" smtClean="0"/>
              <a:t>‹#›</a:t>
            </a:fld>
            <a:endParaRPr lang="en-US" dirty="0"/>
          </a:p>
        </p:txBody>
      </p:sp>
    </p:spTree>
    <p:extLst>
      <p:ext uri="{BB962C8B-B14F-4D97-AF65-F5344CB8AC3E}">
        <p14:creationId xmlns:p14="http://schemas.microsoft.com/office/powerpoint/2010/main" val="3075545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4_Compariso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407226" y="0"/>
            <a:ext cx="2736774" cy="6858000"/>
          </a:xfrm>
          <a:prstGeom prst="rect">
            <a:avLst/>
          </a:prstGeom>
        </p:spPr>
      </p:pic>
      <p:sp>
        <p:nvSpPr>
          <p:cNvPr id="2" name="Title 1"/>
          <p:cNvSpPr>
            <a:spLocks noGrp="1"/>
          </p:cNvSpPr>
          <p:nvPr>
            <p:ph type="title"/>
          </p:nvPr>
        </p:nvSpPr>
        <p:spPr>
          <a:xfrm>
            <a:off x="6406802" y="-1"/>
            <a:ext cx="2737198" cy="6855884"/>
          </a:xfrm>
          <a:solidFill>
            <a:schemeClr val="accent1">
              <a:lumMod val="50000"/>
              <a:alpha val="55000"/>
            </a:schemeClr>
          </a:solidFill>
        </p:spPr>
        <p:txBody>
          <a:bodyPr lIns="0" rIns="0"/>
          <a:lstStyle>
            <a:lvl1pPr>
              <a:lnSpc>
                <a:spcPct val="100000"/>
              </a:lnSpc>
              <a:defRPr>
                <a:solidFill>
                  <a:schemeClr val="bg1"/>
                </a:solidFill>
              </a:defRPr>
            </a:lvl1pPr>
          </a:lstStyle>
          <a:p>
            <a:r>
              <a:rPr lang="en-US" dirty="0" smtClean="0"/>
              <a:t>Click to edit Master title style</a:t>
            </a:r>
            <a:endParaRPr lang="en-US" dirty="0"/>
          </a:p>
        </p:txBody>
      </p:sp>
      <p:sp>
        <p:nvSpPr>
          <p:cNvPr id="9" name="Slide Number Placeholder 8"/>
          <p:cNvSpPr>
            <a:spLocks noGrp="1"/>
          </p:cNvSpPr>
          <p:nvPr>
            <p:ph type="sldNum" sz="quarter" idx="12"/>
          </p:nvPr>
        </p:nvSpPr>
        <p:spPr>
          <a:xfrm>
            <a:off x="0" y="6538913"/>
            <a:ext cx="457200" cy="319088"/>
          </a:xfrm>
          <a:prstGeom prst="rect">
            <a:avLst/>
          </a:prstGeom>
        </p:spPr>
        <p:txBody>
          <a:bodyPr/>
          <a:lstStyle/>
          <a:p>
            <a:fld id="{DD04CFA9-D8DF-784B-A40E-BDEA40AD030D}" type="slidenum">
              <a:rPr lang="en-US" smtClean="0"/>
              <a:t>‹#›</a:t>
            </a:fld>
            <a:endParaRPr lang="en-US" dirty="0"/>
          </a:p>
        </p:txBody>
      </p:sp>
      <p:sp>
        <p:nvSpPr>
          <p:cNvPr id="4" name="Picture Placeholder 3"/>
          <p:cNvSpPr>
            <a:spLocks noGrp="1"/>
          </p:cNvSpPr>
          <p:nvPr>
            <p:ph type="pic" sz="quarter" idx="13"/>
          </p:nvPr>
        </p:nvSpPr>
        <p:spPr>
          <a:xfrm>
            <a:off x="3905329" y="1"/>
            <a:ext cx="2477674" cy="6855884"/>
          </a:xfrm>
        </p:spPr>
        <p:txBody>
          <a:bodyPr/>
          <a:lstStyle/>
          <a:p>
            <a:endParaRPr lang="en-US" dirty="0"/>
          </a:p>
        </p:txBody>
      </p:sp>
      <p:sp>
        <p:nvSpPr>
          <p:cNvPr id="6" name="Text Placeholder 5"/>
          <p:cNvSpPr>
            <a:spLocks noGrp="1"/>
          </p:cNvSpPr>
          <p:nvPr>
            <p:ph type="body" sz="quarter" idx="14"/>
          </p:nvPr>
        </p:nvSpPr>
        <p:spPr>
          <a:xfrm>
            <a:off x="0" y="0"/>
            <a:ext cx="3607577" cy="6855883"/>
          </a:xfrm>
        </p:spPr>
        <p:txBody>
          <a:bodyPr anchor="ct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43666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Compariso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2736774" cy="6858000"/>
          </a:xfrm>
          <a:prstGeom prst="rect">
            <a:avLst/>
          </a:prstGeom>
        </p:spPr>
      </p:pic>
      <p:sp>
        <p:nvSpPr>
          <p:cNvPr id="2" name="Title 1"/>
          <p:cNvSpPr>
            <a:spLocks noGrp="1"/>
          </p:cNvSpPr>
          <p:nvPr>
            <p:ph type="title"/>
          </p:nvPr>
        </p:nvSpPr>
        <p:spPr>
          <a:xfrm>
            <a:off x="-424" y="-1"/>
            <a:ext cx="2737198" cy="6855884"/>
          </a:xfrm>
          <a:solidFill>
            <a:schemeClr val="accent1">
              <a:lumMod val="50000"/>
              <a:alpha val="55000"/>
            </a:schemeClr>
          </a:solidFill>
        </p:spPr>
        <p:txBody>
          <a:bodyPr lIns="0" rIns="0"/>
          <a:lstStyle>
            <a:lvl1pPr>
              <a:lnSpc>
                <a:spcPct val="100000"/>
              </a:lnSpc>
              <a:defRPr>
                <a:solidFill>
                  <a:schemeClr val="bg1"/>
                </a:solidFill>
              </a:defRPr>
            </a:lvl1pPr>
          </a:lstStyle>
          <a:p>
            <a:r>
              <a:rPr lang="en-US" dirty="0" smtClean="0"/>
              <a:t>Click to edit Master title style</a:t>
            </a:r>
            <a:endParaRPr lang="en-US" dirty="0"/>
          </a:p>
        </p:txBody>
      </p:sp>
      <p:sp>
        <p:nvSpPr>
          <p:cNvPr id="9" name="Slide Number Placeholder 8"/>
          <p:cNvSpPr>
            <a:spLocks noGrp="1"/>
          </p:cNvSpPr>
          <p:nvPr>
            <p:ph type="sldNum" sz="quarter" idx="12"/>
          </p:nvPr>
        </p:nvSpPr>
        <p:spPr>
          <a:xfrm>
            <a:off x="8686800" y="6538913"/>
            <a:ext cx="457200" cy="319088"/>
          </a:xfrm>
          <a:prstGeom prst="rect">
            <a:avLst/>
          </a:prstGeom>
        </p:spPr>
        <p:txBody>
          <a:bodyPr/>
          <a:lstStyle/>
          <a:p>
            <a:fld id="{DD04CFA9-D8DF-784B-A40E-BDEA40AD030D}" type="slidenum">
              <a:rPr lang="en-US" smtClean="0"/>
              <a:t>‹#›</a:t>
            </a:fld>
            <a:endParaRPr lang="en-US" dirty="0"/>
          </a:p>
        </p:txBody>
      </p:sp>
      <p:sp>
        <p:nvSpPr>
          <p:cNvPr id="4" name="Picture Placeholder 3"/>
          <p:cNvSpPr>
            <a:spLocks noGrp="1"/>
          </p:cNvSpPr>
          <p:nvPr>
            <p:ph type="pic" sz="quarter" idx="13"/>
          </p:nvPr>
        </p:nvSpPr>
        <p:spPr>
          <a:xfrm>
            <a:off x="2753948" y="1"/>
            <a:ext cx="2477674" cy="6855884"/>
          </a:xfrm>
        </p:spPr>
        <p:txBody>
          <a:bodyPr/>
          <a:lstStyle/>
          <a:p>
            <a:endParaRPr lang="en-US" dirty="0"/>
          </a:p>
        </p:txBody>
      </p:sp>
      <p:sp>
        <p:nvSpPr>
          <p:cNvPr id="6" name="Text Placeholder 5"/>
          <p:cNvSpPr>
            <a:spLocks noGrp="1"/>
          </p:cNvSpPr>
          <p:nvPr>
            <p:ph type="body" sz="quarter" idx="14"/>
          </p:nvPr>
        </p:nvSpPr>
        <p:spPr>
          <a:xfrm>
            <a:off x="5231622" y="0"/>
            <a:ext cx="3607577" cy="6855883"/>
          </a:xfrm>
        </p:spPr>
        <p:txBody>
          <a:bodyPr anchor="ct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72174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chemeClr val="accent1">
                  <a:lumMod val="75000"/>
                </a:schemeClr>
              </a:buClr>
              <a:defRPr sz="2300"/>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Title 6"/>
          <p:cNvSpPr>
            <a:spLocks noGrp="1"/>
          </p:cNvSpPr>
          <p:nvPr>
            <p:ph type="title"/>
          </p:nvPr>
        </p:nvSpPr>
        <p:spPr/>
        <p:txBody>
          <a:bodyPr rtlCol="0">
            <a:normAutofit/>
          </a:bodyPr>
          <a:lstStyle>
            <a:lvl1pPr>
              <a:defRPr sz="3700">
                <a:solidFill>
                  <a:schemeClr val="accent1">
                    <a:lumMod val="75000"/>
                  </a:schemeClr>
                </a:solidFill>
              </a:defRPr>
            </a:lvl1pPr>
            <a:extLst/>
          </a:lstStyle>
          <a:p>
            <a:r>
              <a:rPr kumimoji="0" lang="en-US" dirty="0" smtClean="0"/>
              <a:t>Click to edit Master title style</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8686800" y="6538913"/>
            <a:ext cx="457200" cy="319088"/>
          </a:xfrm>
          <a:prstGeom prst="rect">
            <a:avLst/>
          </a:prstGeom>
        </p:spPr>
        <p:txBody>
          <a:bodyPr/>
          <a:lstStyle/>
          <a:p>
            <a:fld id="{F1ACB53C-CF31-2D44-B149-7AE3045845EE}" type="slidenum">
              <a:rPr lang="en-US" smtClean="0"/>
              <a:t>‹#›</a:t>
            </a:fld>
            <a:endParaRPr lang="en-US" dirty="0"/>
          </a:p>
        </p:txBody>
      </p:sp>
    </p:spTree>
    <p:extLst>
      <p:ext uri="{BB962C8B-B14F-4D97-AF65-F5344CB8AC3E}">
        <p14:creationId xmlns:p14="http://schemas.microsoft.com/office/powerpoint/2010/main" val="447356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Compariso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2736774" cy="6858000"/>
          </a:xfrm>
          <a:prstGeom prst="rect">
            <a:avLst/>
          </a:prstGeom>
        </p:spPr>
      </p:pic>
      <p:sp>
        <p:nvSpPr>
          <p:cNvPr id="2" name="Title 1"/>
          <p:cNvSpPr>
            <a:spLocks noGrp="1"/>
          </p:cNvSpPr>
          <p:nvPr>
            <p:ph type="title"/>
          </p:nvPr>
        </p:nvSpPr>
        <p:spPr>
          <a:xfrm>
            <a:off x="-424" y="-1"/>
            <a:ext cx="2737198" cy="6855884"/>
          </a:xfrm>
          <a:solidFill>
            <a:schemeClr val="accent1">
              <a:lumMod val="50000"/>
              <a:alpha val="55000"/>
            </a:schemeClr>
          </a:solidFill>
        </p:spPr>
        <p:txBody>
          <a:bodyPr lIns="0" rIns="0"/>
          <a:lstStyle>
            <a:lvl1pPr>
              <a:lnSpc>
                <a:spcPct val="100000"/>
              </a:lnSpc>
              <a:defRPr>
                <a:solidFill>
                  <a:schemeClr val="bg1"/>
                </a:solidFill>
              </a:defRPr>
            </a:lvl1pPr>
          </a:lstStyle>
          <a:p>
            <a:r>
              <a:rPr lang="en-US" dirty="0" smtClean="0"/>
              <a:t>Click to edit Master title style</a:t>
            </a:r>
            <a:endParaRPr lang="en-US" dirty="0"/>
          </a:p>
        </p:txBody>
      </p:sp>
      <p:sp>
        <p:nvSpPr>
          <p:cNvPr id="9" name="Slide Number Placeholder 8"/>
          <p:cNvSpPr>
            <a:spLocks noGrp="1"/>
          </p:cNvSpPr>
          <p:nvPr>
            <p:ph type="sldNum" sz="quarter" idx="12"/>
          </p:nvPr>
        </p:nvSpPr>
        <p:spPr>
          <a:xfrm>
            <a:off x="8686800" y="6538913"/>
            <a:ext cx="457200" cy="319088"/>
          </a:xfrm>
          <a:prstGeom prst="rect">
            <a:avLst/>
          </a:prstGeom>
        </p:spPr>
        <p:txBody>
          <a:bodyPr/>
          <a:lstStyle/>
          <a:p>
            <a:fld id="{DD04CFA9-D8DF-784B-A40E-BDEA40AD030D}" type="slidenum">
              <a:rPr lang="en-US" smtClean="0"/>
              <a:t>‹#›</a:t>
            </a:fld>
            <a:endParaRPr lang="en-US" dirty="0"/>
          </a:p>
        </p:txBody>
      </p:sp>
      <p:sp>
        <p:nvSpPr>
          <p:cNvPr id="4" name="Picture Placeholder 3"/>
          <p:cNvSpPr>
            <a:spLocks noGrp="1"/>
          </p:cNvSpPr>
          <p:nvPr>
            <p:ph type="pic" sz="quarter" idx="13"/>
          </p:nvPr>
        </p:nvSpPr>
        <p:spPr>
          <a:xfrm>
            <a:off x="2753948" y="1"/>
            <a:ext cx="2477674" cy="6855884"/>
          </a:xfrm>
        </p:spPr>
        <p:txBody>
          <a:bodyPr/>
          <a:lstStyle/>
          <a:p>
            <a:endParaRPr lang="en-US" dirty="0"/>
          </a:p>
        </p:txBody>
      </p:sp>
      <p:sp>
        <p:nvSpPr>
          <p:cNvPr id="6" name="Text Placeholder 5"/>
          <p:cNvSpPr>
            <a:spLocks noGrp="1"/>
          </p:cNvSpPr>
          <p:nvPr>
            <p:ph type="body" sz="quarter" idx="14"/>
          </p:nvPr>
        </p:nvSpPr>
        <p:spPr>
          <a:xfrm>
            <a:off x="5231622" y="0"/>
            <a:ext cx="3607577" cy="6855883"/>
          </a:xfrm>
        </p:spPr>
        <p:txBody>
          <a:bodyPr anchor="ct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81441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300"/>
            </a:lvl1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Title 6"/>
          <p:cNvSpPr>
            <a:spLocks noGrp="1"/>
          </p:cNvSpPr>
          <p:nvPr>
            <p:ph type="title"/>
          </p:nvPr>
        </p:nvSpPr>
        <p:spPr/>
        <p:txBody>
          <a:bodyPr rtlCol="0">
            <a:normAutofit/>
          </a:bodyPr>
          <a:lstStyle>
            <a:lvl1pPr>
              <a:defRPr sz="3700"/>
            </a:lvl1pPr>
            <a:extLst/>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1283392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27033" y="6407945"/>
            <a:ext cx="1920240" cy="365760"/>
          </a:xfrm>
          <a:prstGeom prst="rect">
            <a:avLst/>
          </a:prstGeom>
        </p:spPr>
        <p:txBody>
          <a:bodyPr lIns="91422" tIns="45711" rIns="91422" bIns="45711"/>
          <a:lstStyle>
            <a:extLst/>
          </a:lstStyle>
          <a:p>
            <a:endParaRPr lang="en-US" dirty="0">
              <a:solidFill>
                <a:prstClr val="black"/>
              </a:solidFill>
            </a:endParaRPr>
          </a:p>
        </p:txBody>
      </p:sp>
      <p:sp>
        <p:nvSpPr>
          <p:cNvPr id="3" name="Footer Placeholder 2"/>
          <p:cNvSpPr>
            <a:spLocks noGrp="1"/>
          </p:cNvSpPr>
          <p:nvPr>
            <p:ph type="ftr" sz="quarter" idx="11"/>
          </p:nvPr>
        </p:nvSpPr>
        <p:spPr>
          <a:xfrm>
            <a:off x="4380073" y="6407946"/>
            <a:ext cx="2350680" cy="365125"/>
          </a:xfrm>
          <a:prstGeom prst="rect">
            <a:avLst/>
          </a:prstGeom>
        </p:spPr>
        <p:txBody>
          <a:bodyPr lIns="91422" tIns="45711" rIns="91422" bIns="45711"/>
          <a:lstStyle>
            <a:extLst/>
          </a:lstStyle>
          <a:p>
            <a:endParaRPr lang="en-US" dirty="0">
              <a:solidFill>
                <a:prstClr val="black"/>
              </a:solidFill>
            </a:endParaRPr>
          </a:p>
        </p:txBody>
      </p:sp>
      <p:sp>
        <p:nvSpPr>
          <p:cNvPr id="4" name="Slide Number Placeholder 3"/>
          <p:cNvSpPr>
            <a:spLocks noGrp="1"/>
          </p:cNvSpPr>
          <p:nvPr>
            <p:ph type="sldNum" sz="quarter" idx="12"/>
          </p:nvPr>
        </p:nvSpPr>
        <p:spPr>
          <a:xfrm>
            <a:off x="8647273" y="6407946"/>
            <a:ext cx="365760" cy="365125"/>
          </a:xfrm>
          <a:prstGeom prst="rect">
            <a:avLst/>
          </a:prstGeom>
        </p:spPr>
        <p:txBody>
          <a:bodyPr lIns="91422" tIns="45711" rIns="91422" bIns="45711"/>
          <a:lstStyle>
            <a:extLst/>
          </a:lstStyle>
          <a:p>
            <a:fld id="{E0A7B97B-1F53-4D0A-9798-9F54AA6FE7A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6788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33"/>
            <a:ext cx="8229600" cy="4386073"/>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727033" y="6407945"/>
            <a:ext cx="1920240" cy="365760"/>
          </a:xfrm>
          <a:prstGeom prst="rect">
            <a:avLst/>
          </a:prstGeom>
        </p:spPr>
        <p:txBody>
          <a:bodyPr lIns="91422" tIns="45711" rIns="91422" bIns="45711"/>
          <a:lstStyle>
            <a:extLst/>
          </a:lstStyle>
          <a:p>
            <a:endParaRPr lang="en-US" dirty="0">
              <a:solidFill>
                <a:prstClr val="black"/>
              </a:solidFill>
            </a:endParaRPr>
          </a:p>
        </p:txBody>
      </p:sp>
      <p:sp>
        <p:nvSpPr>
          <p:cNvPr id="5" name="Footer Placeholder 4"/>
          <p:cNvSpPr>
            <a:spLocks noGrp="1"/>
          </p:cNvSpPr>
          <p:nvPr>
            <p:ph type="ftr" sz="quarter" idx="11"/>
          </p:nvPr>
        </p:nvSpPr>
        <p:spPr>
          <a:xfrm>
            <a:off x="4380073" y="6407946"/>
            <a:ext cx="2350680" cy="365125"/>
          </a:xfrm>
          <a:prstGeom prst="rect">
            <a:avLst/>
          </a:prstGeom>
        </p:spPr>
        <p:txBody>
          <a:bodyPr lIns="91422" tIns="45711" rIns="91422" bIns="45711"/>
          <a:lstStyle>
            <a:extLst/>
          </a:lstStyle>
          <a:p>
            <a:endParaRPr lang="en-US" dirty="0">
              <a:solidFill>
                <a:prstClr val="black"/>
              </a:solidFill>
            </a:endParaRPr>
          </a:p>
        </p:txBody>
      </p:sp>
      <p:sp>
        <p:nvSpPr>
          <p:cNvPr id="6" name="Slide Number Placeholder 5"/>
          <p:cNvSpPr>
            <a:spLocks noGrp="1"/>
          </p:cNvSpPr>
          <p:nvPr>
            <p:ph type="sldNum" sz="quarter" idx="12"/>
          </p:nvPr>
        </p:nvSpPr>
        <p:spPr>
          <a:xfrm>
            <a:off x="8647273" y="6407946"/>
            <a:ext cx="365760" cy="365125"/>
          </a:xfrm>
          <a:prstGeom prst="rect">
            <a:avLst/>
          </a:prstGeom>
        </p:spPr>
        <p:txBody>
          <a:bodyPr lIns="91422" tIns="45711" rIns="91422" bIns="45711"/>
          <a:lstStyle>
            <a:extLst/>
          </a:lstStyle>
          <a:p>
            <a:fld id="{E0A7B97B-1F53-4D0A-9798-9F54AA6FE7A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6877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5" y="274641"/>
            <a:ext cx="1777470" cy="5592763"/>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3"/>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727033" y="6407945"/>
            <a:ext cx="1920240" cy="365760"/>
          </a:xfrm>
          <a:prstGeom prst="rect">
            <a:avLst/>
          </a:prstGeom>
        </p:spPr>
        <p:txBody>
          <a:bodyPr lIns="91422" tIns="45711" rIns="91422" bIns="45711"/>
          <a:lstStyle>
            <a:extLst/>
          </a:lstStyle>
          <a:p>
            <a:endParaRPr lang="en-US" dirty="0">
              <a:solidFill>
                <a:prstClr val="black"/>
              </a:solidFill>
            </a:endParaRPr>
          </a:p>
        </p:txBody>
      </p:sp>
      <p:sp>
        <p:nvSpPr>
          <p:cNvPr id="5" name="Footer Placeholder 4"/>
          <p:cNvSpPr>
            <a:spLocks noGrp="1"/>
          </p:cNvSpPr>
          <p:nvPr>
            <p:ph type="ftr" sz="quarter" idx="11"/>
          </p:nvPr>
        </p:nvSpPr>
        <p:spPr>
          <a:xfrm>
            <a:off x="4380073" y="6407946"/>
            <a:ext cx="2350680" cy="365125"/>
          </a:xfrm>
          <a:prstGeom prst="rect">
            <a:avLst/>
          </a:prstGeom>
        </p:spPr>
        <p:txBody>
          <a:bodyPr lIns="91422" tIns="45711" rIns="91422" bIns="45711"/>
          <a:lstStyle>
            <a:extLst/>
          </a:lstStyle>
          <a:p>
            <a:endParaRPr lang="en-US" dirty="0">
              <a:solidFill>
                <a:prstClr val="black"/>
              </a:solidFill>
            </a:endParaRPr>
          </a:p>
        </p:txBody>
      </p:sp>
      <p:sp>
        <p:nvSpPr>
          <p:cNvPr id="6" name="Slide Number Placeholder 5"/>
          <p:cNvSpPr>
            <a:spLocks noGrp="1"/>
          </p:cNvSpPr>
          <p:nvPr>
            <p:ph type="sldNum" sz="quarter" idx="12"/>
          </p:nvPr>
        </p:nvSpPr>
        <p:spPr>
          <a:xfrm>
            <a:off x="8647273" y="6407946"/>
            <a:ext cx="365760" cy="365125"/>
          </a:xfrm>
          <a:prstGeom prst="rect">
            <a:avLst/>
          </a:prstGeom>
        </p:spPr>
        <p:txBody>
          <a:bodyPr lIns="91422" tIns="45711" rIns="91422" bIns="45711"/>
          <a:lstStyle>
            <a:extLst/>
          </a:lstStyle>
          <a:p>
            <a:fld id="{E0A7B97B-1F53-4D0A-9798-9F54AA6FE7A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95281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a:solidFill>
            <a:schemeClr val="bg1"/>
          </a:solidFill>
        </p:spPr>
      </p:pic>
      <p:sp>
        <p:nvSpPr>
          <p:cNvPr id="2" name="Title 1"/>
          <p:cNvSpPr>
            <a:spLocks noGrp="1"/>
          </p:cNvSpPr>
          <p:nvPr>
            <p:ph type="ctrTitle"/>
          </p:nvPr>
        </p:nvSpPr>
        <p:spPr>
          <a:xfrm>
            <a:off x="5435600" y="914401"/>
            <a:ext cx="3383280" cy="2391410"/>
          </a:xfrm>
        </p:spPr>
        <p:txBody>
          <a:bodyPr/>
          <a:lstStyle>
            <a:lvl1pPr>
              <a:defRPr>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394297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image" Target="../media/image2.jpeg"/><Relationship Id="rId4" Type="http://schemas.openxmlformats.org/officeDocument/2006/relationships/slideLayout" Target="../slideLayouts/slideLayout8.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7" y="5944939"/>
            <a:ext cx="4940623" cy="92107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22" tIns="45711" rIns="91422" bIns="45711" anchor="t" compatLnSpc="1"/>
          <a:lstStyle>
            <a:extLst/>
          </a:lstStyle>
          <a:p>
            <a:endParaRPr lang="en-US" dirty="0">
              <a:solidFill>
                <a:prstClr val="black"/>
              </a:solidFill>
            </a:endParaRPr>
          </a:p>
        </p:txBody>
      </p:sp>
      <p:sp>
        <p:nvSpPr>
          <p:cNvPr id="12" name="Freeform 11"/>
          <p:cNvSpPr>
            <a:spLocks/>
          </p:cNvSpPr>
          <p:nvPr/>
        </p:nvSpPr>
        <p:spPr bwMode="auto">
          <a:xfrm flipH="1">
            <a:off x="4114800" y="5334002"/>
            <a:ext cx="5029200" cy="1547253"/>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chemeClr val="bg2">
              <a:lumMod val="25000"/>
            </a:schemeClr>
          </a:solidFill>
          <a:ln w="9525" cap="flat" cmpd="sng" algn="ctr">
            <a:noFill/>
            <a:prstDash val="solid"/>
            <a:round/>
            <a:headEnd type="none" w="med" len="med"/>
            <a:tailEnd type="none" w="med" len="med"/>
          </a:ln>
          <a:effectLst/>
        </p:spPr>
        <p:txBody>
          <a:bodyPr vert="horz" wrap="square" lIns="91422" tIns="45711" rIns="91422" bIns="45711" anchor="t" compatLnSpc="1"/>
          <a:lstStyle>
            <a:extLst/>
          </a:lstStyle>
          <a:p>
            <a:endParaRPr lang="en-US" dirty="0">
              <a:solidFill>
                <a:prstClr val="black"/>
              </a:solidFill>
            </a:endParaRPr>
          </a:p>
        </p:txBody>
      </p:sp>
      <p:sp>
        <p:nvSpPr>
          <p:cNvPr id="9" name="Title Placeholder 8"/>
          <p:cNvSpPr>
            <a:spLocks noGrp="1"/>
          </p:cNvSpPr>
          <p:nvPr>
            <p:ph type="title"/>
          </p:nvPr>
        </p:nvSpPr>
        <p:spPr>
          <a:xfrm>
            <a:off x="499273" y="2286000"/>
            <a:ext cx="8229600" cy="1143000"/>
          </a:xfrm>
          <a:prstGeom prst="rect">
            <a:avLst/>
          </a:prstGeom>
        </p:spPr>
        <p:txBody>
          <a:bodyPr vert="horz" lIns="91422" tIns="45711" rIns="91422" bIns="45711"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 name="Right Triangle 2"/>
          <p:cNvSpPr/>
          <p:nvPr userDrawn="1"/>
        </p:nvSpPr>
        <p:spPr>
          <a:xfrm flipH="1">
            <a:off x="5867400" y="5486400"/>
            <a:ext cx="3276600" cy="1371600"/>
          </a:xfrm>
          <a:prstGeom prst="rtTriangle">
            <a:avLst/>
          </a:prstGeom>
          <a:solidFill>
            <a:srgbClr val="F47C00"/>
          </a:solidFill>
          <a:ln>
            <a:solidFill>
              <a:srgbClr val="F47C00"/>
            </a:solid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dirty="0">
              <a:solidFill>
                <a:prstClr val="white"/>
              </a:solidFill>
            </a:endParaRP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9273" y="5643153"/>
            <a:ext cx="1447800" cy="1058103"/>
          </a:xfrm>
          <a:prstGeom prst="rect">
            <a:avLst/>
          </a:prstGeom>
        </p:spPr>
      </p:pic>
    </p:spTree>
    <p:extLst>
      <p:ext uri="{BB962C8B-B14F-4D97-AF65-F5344CB8AC3E}">
        <p14:creationId xmlns:p14="http://schemas.microsoft.com/office/powerpoint/2010/main" val="4284693163"/>
      </p:ext>
    </p:extLst>
  </p:cSld>
  <p:clrMap bg1="lt1" tx1="dk1" bg2="lt2" tx2="dk2" accent1="accent1" accent2="accent2" accent3="accent3" accent4="accent4" accent5="accent5" accent6="accent6" hlink="hlink" folHlink="folHlink"/>
  <p:sldLayoutIdLst>
    <p:sldLayoutId id="2147483676" r:id="rId1"/>
  </p:sldLayoutIdLst>
  <p:hf hdr="0" ftr="0" dt="0"/>
  <p:txStyles>
    <p:titleStyle>
      <a:lvl1pPr algn="ctr" rtl="0" eaLnBrk="1" latinLnBrk="0" hangingPunct="1">
        <a:spcBef>
          <a:spcPct val="0"/>
        </a:spcBef>
        <a:buNone/>
        <a:defRPr kumimoji="0" sz="3700" b="1" kern="1200">
          <a:solidFill>
            <a:schemeClr val="accent1">
              <a:lumMod val="75000"/>
            </a:schemeClr>
          </a:solidFill>
          <a:effectLst/>
          <a:latin typeface="Gill Sans MT" panose="020B0502020104020203" pitchFamily="34" charset="0"/>
          <a:ea typeface="+mj-ea"/>
          <a:cs typeface="+mj-cs"/>
        </a:defRPr>
      </a:lvl1pPr>
      <a:extLst/>
    </p:titleStyle>
    <p:bodyStyle>
      <a:lvl1pPr marL="365691" indent="-255984" algn="l" rtl="0" eaLnBrk="1" latinLnBrk="0" hangingPunct="1">
        <a:spcBef>
          <a:spcPts val="401"/>
        </a:spcBef>
        <a:spcAft>
          <a:spcPts val="0"/>
        </a:spcAft>
        <a:buClr>
          <a:schemeClr val="accent1">
            <a:lumMod val="75000"/>
          </a:schemeClr>
        </a:buClr>
        <a:buSzPct val="68000"/>
        <a:buFont typeface="Arial" panose="020B0604020202020204" pitchFamily="34" charset="0"/>
        <a:buChar char="•"/>
        <a:defRPr kumimoji="0" sz="2700" kern="1200">
          <a:solidFill>
            <a:schemeClr val="tx1"/>
          </a:solidFill>
          <a:latin typeface="Arial" panose="020B0604020202020204" pitchFamily="34" charset="0"/>
          <a:ea typeface="+mn-ea"/>
          <a:cs typeface="Arial" panose="020B0604020202020204" pitchFamily="34" charset="0"/>
        </a:defRPr>
      </a:lvl1pPr>
      <a:lvl2pPr marL="621673" indent="-228556" algn="l" rtl="0" eaLnBrk="1" latinLnBrk="0" hangingPunct="1">
        <a:spcBef>
          <a:spcPts val="325"/>
        </a:spcBef>
        <a:buClr>
          <a:schemeClr val="accent1">
            <a:lumMod val="75000"/>
          </a:schemeClr>
        </a:buClr>
        <a:buFont typeface="Arial" panose="020B0604020202020204" pitchFamily="34" charset="0"/>
        <a:buChar char="•"/>
        <a:defRPr kumimoji="0" sz="2300" kern="1200">
          <a:solidFill>
            <a:schemeClr val="tx1"/>
          </a:solidFill>
          <a:latin typeface="Arial" panose="020B0604020202020204" pitchFamily="34" charset="0"/>
          <a:ea typeface="+mn-ea"/>
          <a:cs typeface="Arial" panose="020B0604020202020204" pitchFamily="34" charset="0"/>
        </a:defRPr>
      </a:lvl2pPr>
      <a:lvl3pPr marL="859372" indent="-228556" algn="l" rtl="0" eaLnBrk="1" latinLnBrk="0" hangingPunct="1">
        <a:spcBef>
          <a:spcPts val="350"/>
        </a:spcBef>
        <a:buClr>
          <a:schemeClr val="accent1">
            <a:lumMod val="75000"/>
          </a:schemeClr>
        </a:buClr>
        <a:buSzPct val="100000"/>
        <a:buFont typeface="Arial" panose="020B0604020202020204" pitchFamily="34" charset="0"/>
        <a:buChar char="•"/>
        <a:defRPr kumimoji="0" sz="2100" kern="1200">
          <a:solidFill>
            <a:schemeClr val="tx1"/>
          </a:solidFill>
          <a:latin typeface="Arial" panose="020B0604020202020204" pitchFamily="34" charset="0"/>
          <a:ea typeface="+mn-ea"/>
          <a:cs typeface="Arial" panose="020B0604020202020204" pitchFamily="34" charset="0"/>
        </a:defRPr>
      </a:lvl3pPr>
      <a:lvl4pPr marL="1142784" indent="-228556" algn="l" rtl="0" eaLnBrk="1" latinLnBrk="0" hangingPunct="1">
        <a:spcBef>
          <a:spcPts val="350"/>
        </a:spcBef>
        <a:buClr>
          <a:schemeClr val="accent1">
            <a:lumMod val="75000"/>
          </a:schemeClr>
        </a:buClr>
        <a:buFont typeface="Arial" panose="020B0604020202020204" pitchFamily="34" charset="0"/>
        <a:buChar char="•"/>
        <a:defRPr kumimoji="0" sz="1900" kern="1200">
          <a:solidFill>
            <a:schemeClr val="tx1"/>
          </a:solidFill>
          <a:latin typeface="Arial" panose="020B0604020202020204" pitchFamily="34" charset="0"/>
          <a:ea typeface="+mn-ea"/>
          <a:cs typeface="Arial" panose="020B0604020202020204" pitchFamily="34" charset="0"/>
        </a:defRPr>
      </a:lvl4pPr>
      <a:lvl5pPr marL="1371341" indent="-228556" algn="l" rtl="0" eaLnBrk="1" latinLnBrk="0" hangingPunct="1">
        <a:spcBef>
          <a:spcPts val="350"/>
        </a:spcBef>
        <a:buClr>
          <a:schemeClr val="accent1">
            <a:lumMod val="75000"/>
          </a:schemeClr>
        </a:buClr>
        <a:buFont typeface="Arial" panose="020B0604020202020204" pitchFamily="34" charset="0"/>
        <a:buChar char="•"/>
        <a:defRPr kumimoji="0" sz="1700" kern="1200">
          <a:solidFill>
            <a:schemeClr val="tx1"/>
          </a:solidFill>
          <a:latin typeface="Arial" panose="020B0604020202020204" pitchFamily="34" charset="0"/>
          <a:ea typeface="+mn-ea"/>
          <a:cs typeface="Arial" panose="020B0604020202020204" pitchFamily="34" charset="0"/>
        </a:defRPr>
      </a:lvl5pPr>
      <a:lvl6pPr marL="1599897" indent="-228556" algn="l" rtl="0" eaLnBrk="1" latinLnBrk="0" hangingPunct="1">
        <a:spcBef>
          <a:spcPts val="350"/>
        </a:spcBef>
        <a:buClr>
          <a:schemeClr val="accent3"/>
        </a:buClr>
        <a:buFont typeface="Wingdings 2"/>
        <a:buChar char=""/>
        <a:defRPr kumimoji="0" sz="1700" kern="1200">
          <a:solidFill>
            <a:schemeClr val="tx1"/>
          </a:solidFill>
          <a:latin typeface="+mn-lt"/>
          <a:ea typeface="+mn-ea"/>
          <a:cs typeface="+mn-cs"/>
        </a:defRPr>
      </a:lvl6pPr>
      <a:lvl7pPr marL="1828453" indent="-228556"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010" indent="-228556"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5566" indent="-228556"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113" algn="l" rtl="0" eaLnBrk="1" latinLnBrk="0" hangingPunct="1">
        <a:defRPr kumimoji="0" kern="1200">
          <a:solidFill>
            <a:schemeClr val="tx1"/>
          </a:solidFill>
          <a:latin typeface="+mn-lt"/>
          <a:ea typeface="+mn-ea"/>
          <a:cs typeface="+mn-cs"/>
        </a:defRPr>
      </a:lvl2pPr>
      <a:lvl3pPr marL="914226" algn="l" rtl="0" eaLnBrk="1" latinLnBrk="0" hangingPunct="1">
        <a:defRPr kumimoji="0" kern="1200">
          <a:solidFill>
            <a:schemeClr val="tx1"/>
          </a:solidFill>
          <a:latin typeface="+mn-lt"/>
          <a:ea typeface="+mn-ea"/>
          <a:cs typeface="+mn-cs"/>
        </a:defRPr>
      </a:lvl3pPr>
      <a:lvl4pPr marL="1371341" algn="l" rtl="0" eaLnBrk="1" latinLnBrk="0" hangingPunct="1">
        <a:defRPr kumimoji="0" kern="1200">
          <a:solidFill>
            <a:schemeClr val="tx1"/>
          </a:solidFill>
          <a:latin typeface="+mn-lt"/>
          <a:ea typeface="+mn-ea"/>
          <a:cs typeface="+mn-cs"/>
        </a:defRPr>
      </a:lvl4pPr>
      <a:lvl5pPr marL="1828453" algn="l" rtl="0" eaLnBrk="1" latinLnBrk="0" hangingPunct="1">
        <a:defRPr kumimoji="0" kern="1200">
          <a:solidFill>
            <a:schemeClr val="tx1"/>
          </a:solidFill>
          <a:latin typeface="+mn-lt"/>
          <a:ea typeface="+mn-ea"/>
          <a:cs typeface="+mn-cs"/>
        </a:defRPr>
      </a:lvl5pPr>
      <a:lvl6pPr marL="2285566" algn="l" rtl="0" eaLnBrk="1" latinLnBrk="0" hangingPunct="1">
        <a:defRPr kumimoji="0" kern="1200">
          <a:solidFill>
            <a:schemeClr val="tx1"/>
          </a:solidFill>
          <a:latin typeface="+mn-lt"/>
          <a:ea typeface="+mn-ea"/>
          <a:cs typeface="+mn-cs"/>
        </a:defRPr>
      </a:lvl6pPr>
      <a:lvl7pPr marL="2742679" algn="l" rtl="0" eaLnBrk="1" latinLnBrk="0" hangingPunct="1">
        <a:defRPr kumimoji="0" kern="1200">
          <a:solidFill>
            <a:schemeClr val="tx1"/>
          </a:solidFill>
          <a:latin typeface="+mn-lt"/>
          <a:ea typeface="+mn-ea"/>
          <a:cs typeface="+mn-cs"/>
        </a:defRPr>
      </a:lvl7pPr>
      <a:lvl8pPr marL="3199794" algn="l" rtl="0" eaLnBrk="1" latinLnBrk="0" hangingPunct="1">
        <a:defRPr kumimoji="0" kern="1200">
          <a:solidFill>
            <a:schemeClr val="tx1"/>
          </a:solidFill>
          <a:latin typeface="+mn-lt"/>
          <a:ea typeface="+mn-ea"/>
          <a:cs typeface="+mn-cs"/>
        </a:defRPr>
      </a:lvl8pPr>
      <a:lvl9pPr marL="3656907"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7" y="5944939"/>
            <a:ext cx="4940623" cy="92107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22" tIns="45711" rIns="91422" bIns="45711" anchor="t" compatLnSpc="1"/>
          <a:lstStyle>
            <a:extLst/>
          </a:lstStyle>
          <a:p>
            <a:endParaRPr kumimoji="0" lang="en-US" dirty="0"/>
          </a:p>
        </p:txBody>
      </p:sp>
      <p:sp>
        <p:nvSpPr>
          <p:cNvPr id="12" name="Freeform 11"/>
          <p:cNvSpPr>
            <a:spLocks/>
          </p:cNvSpPr>
          <p:nvPr/>
        </p:nvSpPr>
        <p:spPr bwMode="auto">
          <a:xfrm flipH="1">
            <a:off x="4114800" y="5334002"/>
            <a:ext cx="5029200" cy="1547253"/>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chemeClr val="bg2">
              <a:lumMod val="25000"/>
            </a:schemeClr>
          </a:solidFill>
          <a:ln w="9525" cap="flat" cmpd="sng" algn="ctr">
            <a:noFill/>
            <a:prstDash val="solid"/>
            <a:round/>
            <a:headEnd type="none" w="med" len="med"/>
            <a:tailEnd type="none" w="med" len="med"/>
          </a:ln>
          <a:effectLst/>
        </p:spPr>
        <p:txBody>
          <a:bodyPr vert="horz" wrap="square" lIns="91422" tIns="45711" rIns="91422" bIns="45711" anchor="t" compatLnSpc="1"/>
          <a:lstStyle>
            <a:extLst/>
          </a:lstStyle>
          <a:p>
            <a:endParaRPr kumimoji="0" lang="en-US" dirty="0"/>
          </a:p>
        </p:txBody>
      </p:sp>
      <p:sp>
        <p:nvSpPr>
          <p:cNvPr id="9" name="Title Placeholder 8"/>
          <p:cNvSpPr>
            <a:spLocks noGrp="1"/>
          </p:cNvSpPr>
          <p:nvPr>
            <p:ph type="title"/>
          </p:nvPr>
        </p:nvSpPr>
        <p:spPr>
          <a:xfrm>
            <a:off x="457200" y="274639"/>
            <a:ext cx="8229600" cy="1143000"/>
          </a:xfrm>
          <a:prstGeom prst="rect">
            <a:avLst/>
          </a:prstGeom>
        </p:spPr>
        <p:txBody>
          <a:bodyPr vert="horz" lIns="91422" tIns="45711" rIns="91422" bIns="45711"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161823"/>
          </a:xfrm>
          <a:prstGeom prst="rect">
            <a:avLst/>
          </a:prstGeom>
        </p:spPr>
        <p:txBody>
          <a:bodyPr vert="horz" lIns="91422" tIns="45711" rIns="91422" bIns="45711">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3" name="Right Triangle 2"/>
          <p:cNvSpPr/>
          <p:nvPr userDrawn="1"/>
        </p:nvSpPr>
        <p:spPr>
          <a:xfrm flipH="1">
            <a:off x="5867400" y="5486400"/>
            <a:ext cx="3276600" cy="1371600"/>
          </a:xfrm>
          <a:prstGeom prst="rtTriangle">
            <a:avLst/>
          </a:prstGeom>
          <a:solidFill>
            <a:srgbClr val="F47C00"/>
          </a:solidFill>
          <a:ln>
            <a:solidFill>
              <a:srgbClr val="F47C00"/>
            </a:solid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dirty="0"/>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99273" y="5643153"/>
            <a:ext cx="1447800" cy="1058103"/>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686" r:id="rId2"/>
    <p:sldLayoutId id="2147483687" r:id="rId3"/>
  </p:sldLayoutIdLst>
  <p:hf hdr="0" ftr="0" dt="0"/>
  <p:txStyles>
    <p:titleStyle>
      <a:lvl1pPr algn="l" rtl="0" eaLnBrk="1" latinLnBrk="0" hangingPunct="1">
        <a:spcBef>
          <a:spcPct val="0"/>
        </a:spcBef>
        <a:buNone/>
        <a:defRPr kumimoji="0" sz="3700" b="1" kern="1200">
          <a:solidFill>
            <a:schemeClr val="accent1">
              <a:lumMod val="75000"/>
            </a:schemeClr>
          </a:solidFill>
          <a:effectLst/>
          <a:latin typeface="Gill Sans MT" panose="020B0502020104020203" pitchFamily="34" charset="0"/>
          <a:ea typeface="+mj-ea"/>
          <a:cs typeface="+mj-cs"/>
        </a:defRPr>
      </a:lvl1pPr>
      <a:extLst/>
    </p:titleStyle>
    <p:bodyStyle>
      <a:lvl1pPr marL="365691" indent="-255984" algn="l" rtl="0" eaLnBrk="1" latinLnBrk="0" hangingPunct="1">
        <a:spcBef>
          <a:spcPts val="401"/>
        </a:spcBef>
        <a:spcAft>
          <a:spcPts val="0"/>
        </a:spcAft>
        <a:buClr>
          <a:schemeClr val="accent1">
            <a:lumMod val="75000"/>
          </a:schemeClr>
        </a:buClr>
        <a:buSzPct val="68000"/>
        <a:buFont typeface="Arial" panose="020B0604020202020204" pitchFamily="34" charset="0"/>
        <a:buChar char="•"/>
        <a:defRPr kumimoji="0" sz="2700" kern="1200">
          <a:solidFill>
            <a:schemeClr val="tx1"/>
          </a:solidFill>
          <a:latin typeface="Arial" panose="020B0604020202020204" pitchFamily="34" charset="0"/>
          <a:ea typeface="+mn-ea"/>
          <a:cs typeface="Arial" panose="020B0604020202020204" pitchFamily="34" charset="0"/>
        </a:defRPr>
      </a:lvl1pPr>
      <a:lvl2pPr marL="621673" indent="-228556" algn="l" rtl="0" eaLnBrk="1" latinLnBrk="0" hangingPunct="1">
        <a:spcBef>
          <a:spcPts val="325"/>
        </a:spcBef>
        <a:buClr>
          <a:schemeClr val="accent1">
            <a:lumMod val="75000"/>
          </a:schemeClr>
        </a:buClr>
        <a:buFont typeface="Arial" panose="020B0604020202020204" pitchFamily="34" charset="0"/>
        <a:buChar char="•"/>
        <a:defRPr kumimoji="0" sz="2300" kern="1200">
          <a:solidFill>
            <a:schemeClr val="tx1"/>
          </a:solidFill>
          <a:latin typeface="Arial" panose="020B0604020202020204" pitchFamily="34" charset="0"/>
          <a:ea typeface="+mn-ea"/>
          <a:cs typeface="Arial" panose="020B0604020202020204" pitchFamily="34" charset="0"/>
        </a:defRPr>
      </a:lvl2pPr>
      <a:lvl3pPr marL="859372" indent="-228556" algn="l" rtl="0" eaLnBrk="1" latinLnBrk="0" hangingPunct="1">
        <a:spcBef>
          <a:spcPts val="350"/>
        </a:spcBef>
        <a:buClr>
          <a:schemeClr val="accent1">
            <a:lumMod val="75000"/>
          </a:schemeClr>
        </a:buClr>
        <a:buSzPct val="100000"/>
        <a:buFont typeface="Arial" panose="020B0604020202020204" pitchFamily="34" charset="0"/>
        <a:buChar char="•"/>
        <a:defRPr kumimoji="0" sz="2100" kern="1200">
          <a:solidFill>
            <a:schemeClr val="tx1"/>
          </a:solidFill>
          <a:latin typeface="Arial" panose="020B0604020202020204" pitchFamily="34" charset="0"/>
          <a:ea typeface="+mn-ea"/>
          <a:cs typeface="Arial" panose="020B0604020202020204" pitchFamily="34" charset="0"/>
        </a:defRPr>
      </a:lvl3pPr>
      <a:lvl4pPr marL="1142784" indent="-228556" algn="l" rtl="0" eaLnBrk="1" latinLnBrk="0" hangingPunct="1">
        <a:spcBef>
          <a:spcPts val="350"/>
        </a:spcBef>
        <a:buClr>
          <a:schemeClr val="accent1">
            <a:lumMod val="75000"/>
          </a:schemeClr>
        </a:buClr>
        <a:buFont typeface="Arial" panose="020B0604020202020204" pitchFamily="34" charset="0"/>
        <a:buChar char="•"/>
        <a:defRPr kumimoji="0" sz="1900" kern="1200">
          <a:solidFill>
            <a:schemeClr val="tx1"/>
          </a:solidFill>
          <a:latin typeface="Arial" panose="020B0604020202020204" pitchFamily="34" charset="0"/>
          <a:ea typeface="+mn-ea"/>
          <a:cs typeface="Arial" panose="020B0604020202020204" pitchFamily="34" charset="0"/>
        </a:defRPr>
      </a:lvl4pPr>
      <a:lvl5pPr marL="1371341" indent="-228556" algn="l" rtl="0" eaLnBrk="1" latinLnBrk="0" hangingPunct="1">
        <a:spcBef>
          <a:spcPts val="350"/>
        </a:spcBef>
        <a:buClr>
          <a:schemeClr val="accent1">
            <a:lumMod val="75000"/>
          </a:schemeClr>
        </a:buClr>
        <a:buFont typeface="Arial" panose="020B0604020202020204" pitchFamily="34" charset="0"/>
        <a:buChar char="•"/>
        <a:defRPr kumimoji="0" sz="1700" kern="1200">
          <a:solidFill>
            <a:schemeClr val="tx1"/>
          </a:solidFill>
          <a:latin typeface="Arial" panose="020B0604020202020204" pitchFamily="34" charset="0"/>
          <a:ea typeface="+mn-ea"/>
          <a:cs typeface="Arial" panose="020B0604020202020204" pitchFamily="34" charset="0"/>
        </a:defRPr>
      </a:lvl5pPr>
      <a:lvl6pPr marL="1599897" indent="-228556" algn="l" rtl="0" eaLnBrk="1" latinLnBrk="0" hangingPunct="1">
        <a:spcBef>
          <a:spcPts val="350"/>
        </a:spcBef>
        <a:buClr>
          <a:schemeClr val="accent3"/>
        </a:buClr>
        <a:buFont typeface="Wingdings 2"/>
        <a:buChar char=""/>
        <a:defRPr kumimoji="0" sz="1700" kern="1200">
          <a:solidFill>
            <a:schemeClr val="tx1"/>
          </a:solidFill>
          <a:latin typeface="+mn-lt"/>
          <a:ea typeface="+mn-ea"/>
          <a:cs typeface="+mn-cs"/>
        </a:defRPr>
      </a:lvl6pPr>
      <a:lvl7pPr marL="1828453" indent="-228556"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010" indent="-228556"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5566" indent="-228556"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113" algn="l" rtl="0" eaLnBrk="1" latinLnBrk="0" hangingPunct="1">
        <a:defRPr kumimoji="0" kern="1200">
          <a:solidFill>
            <a:schemeClr val="tx1"/>
          </a:solidFill>
          <a:latin typeface="+mn-lt"/>
          <a:ea typeface="+mn-ea"/>
          <a:cs typeface="+mn-cs"/>
        </a:defRPr>
      </a:lvl2pPr>
      <a:lvl3pPr marL="914226" algn="l" rtl="0" eaLnBrk="1" latinLnBrk="0" hangingPunct="1">
        <a:defRPr kumimoji="0" kern="1200">
          <a:solidFill>
            <a:schemeClr val="tx1"/>
          </a:solidFill>
          <a:latin typeface="+mn-lt"/>
          <a:ea typeface="+mn-ea"/>
          <a:cs typeface="+mn-cs"/>
        </a:defRPr>
      </a:lvl3pPr>
      <a:lvl4pPr marL="1371341" algn="l" rtl="0" eaLnBrk="1" latinLnBrk="0" hangingPunct="1">
        <a:defRPr kumimoji="0" kern="1200">
          <a:solidFill>
            <a:schemeClr val="tx1"/>
          </a:solidFill>
          <a:latin typeface="+mn-lt"/>
          <a:ea typeface="+mn-ea"/>
          <a:cs typeface="+mn-cs"/>
        </a:defRPr>
      </a:lvl4pPr>
      <a:lvl5pPr marL="1828453" algn="l" rtl="0" eaLnBrk="1" latinLnBrk="0" hangingPunct="1">
        <a:defRPr kumimoji="0" kern="1200">
          <a:solidFill>
            <a:schemeClr val="tx1"/>
          </a:solidFill>
          <a:latin typeface="+mn-lt"/>
          <a:ea typeface="+mn-ea"/>
          <a:cs typeface="+mn-cs"/>
        </a:defRPr>
      </a:lvl5pPr>
      <a:lvl6pPr marL="2285566" algn="l" rtl="0" eaLnBrk="1" latinLnBrk="0" hangingPunct="1">
        <a:defRPr kumimoji="0" kern="1200">
          <a:solidFill>
            <a:schemeClr val="tx1"/>
          </a:solidFill>
          <a:latin typeface="+mn-lt"/>
          <a:ea typeface="+mn-ea"/>
          <a:cs typeface="+mn-cs"/>
        </a:defRPr>
      </a:lvl6pPr>
      <a:lvl7pPr marL="2742679" algn="l" rtl="0" eaLnBrk="1" latinLnBrk="0" hangingPunct="1">
        <a:defRPr kumimoji="0" kern="1200">
          <a:solidFill>
            <a:schemeClr val="tx1"/>
          </a:solidFill>
          <a:latin typeface="+mn-lt"/>
          <a:ea typeface="+mn-ea"/>
          <a:cs typeface="+mn-cs"/>
        </a:defRPr>
      </a:lvl7pPr>
      <a:lvl8pPr marL="3199794" algn="l" rtl="0" eaLnBrk="1" latinLnBrk="0" hangingPunct="1">
        <a:defRPr kumimoji="0" kern="1200">
          <a:solidFill>
            <a:schemeClr val="tx1"/>
          </a:solidFill>
          <a:latin typeface="+mn-lt"/>
          <a:ea typeface="+mn-ea"/>
          <a:cs typeface="+mn-cs"/>
        </a:defRPr>
      </a:lvl8pPr>
      <a:lvl9pPr marL="3656907"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7" y="5944939"/>
            <a:ext cx="4940623" cy="92107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22" tIns="45711" rIns="91422" bIns="45711" anchor="t" compatLnSpc="1"/>
          <a:lstStyle>
            <a:extLst/>
          </a:lstStyle>
          <a:p>
            <a:endParaRPr lang="en-US" dirty="0">
              <a:solidFill>
                <a:prstClr val="black"/>
              </a:solidFill>
            </a:endParaRPr>
          </a:p>
        </p:txBody>
      </p:sp>
      <p:sp>
        <p:nvSpPr>
          <p:cNvPr id="12" name="Freeform 11"/>
          <p:cNvSpPr>
            <a:spLocks/>
          </p:cNvSpPr>
          <p:nvPr/>
        </p:nvSpPr>
        <p:spPr bwMode="auto">
          <a:xfrm flipH="1">
            <a:off x="4114800" y="5334002"/>
            <a:ext cx="5029200" cy="1547253"/>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chemeClr val="bg2">
              <a:lumMod val="25000"/>
            </a:schemeClr>
          </a:solidFill>
          <a:ln w="9525" cap="flat" cmpd="sng" algn="ctr">
            <a:noFill/>
            <a:prstDash val="solid"/>
            <a:round/>
            <a:headEnd type="none" w="med" len="med"/>
            <a:tailEnd type="none" w="med" len="med"/>
          </a:ln>
          <a:effectLst/>
        </p:spPr>
        <p:txBody>
          <a:bodyPr vert="horz" wrap="square" lIns="91422" tIns="45711" rIns="91422" bIns="45711" anchor="t" compatLnSpc="1"/>
          <a:lstStyle>
            <a:extLst/>
          </a:lstStyle>
          <a:p>
            <a:endParaRPr lang="en-US" dirty="0">
              <a:solidFill>
                <a:prstClr val="black"/>
              </a:solidFill>
            </a:endParaRPr>
          </a:p>
        </p:txBody>
      </p:sp>
      <p:sp>
        <p:nvSpPr>
          <p:cNvPr id="9" name="Title Placeholder 8"/>
          <p:cNvSpPr>
            <a:spLocks noGrp="1"/>
          </p:cNvSpPr>
          <p:nvPr>
            <p:ph type="title"/>
          </p:nvPr>
        </p:nvSpPr>
        <p:spPr>
          <a:xfrm>
            <a:off x="457200" y="274639"/>
            <a:ext cx="8229600" cy="1143000"/>
          </a:xfrm>
          <a:prstGeom prst="rect">
            <a:avLst/>
          </a:prstGeom>
        </p:spPr>
        <p:txBody>
          <a:bodyPr vert="horz" lIns="91422" tIns="45711" rIns="91422" bIns="45711"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161823"/>
          </a:xfrm>
          <a:prstGeom prst="rect">
            <a:avLst/>
          </a:prstGeom>
        </p:spPr>
        <p:txBody>
          <a:bodyPr vert="horz" lIns="91422" tIns="45711" rIns="91422" bIns="45711">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3" name="Right Triangle 2"/>
          <p:cNvSpPr/>
          <p:nvPr userDrawn="1"/>
        </p:nvSpPr>
        <p:spPr>
          <a:xfrm flipH="1">
            <a:off x="5867400" y="5486400"/>
            <a:ext cx="3276600" cy="1371600"/>
          </a:xfrm>
          <a:prstGeom prst="rtTriangle">
            <a:avLst/>
          </a:prstGeom>
          <a:solidFill>
            <a:srgbClr val="F47C00"/>
          </a:solidFill>
          <a:ln>
            <a:solidFill>
              <a:srgbClr val="F47C00"/>
            </a:solid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dirty="0">
              <a:solidFill>
                <a:prstClr val="white"/>
              </a:solidFill>
            </a:endParaRPr>
          </a:p>
        </p:txBody>
      </p:sp>
      <p:pic>
        <p:nvPicPr>
          <p:cNvPr id="4" name="Picture 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99273" y="5643153"/>
            <a:ext cx="1447800" cy="1058103"/>
          </a:xfrm>
          <a:prstGeom prst="rect">
            <a:avLst/>
          </a:prstGeom>
        </p:spPr>
      </p:pic>
    </p:spTree>
    <p:extLst>
      <p:ext uri="{BB962C8B-B14F-4D97-AF65-F5344CB8AC3E}">
        <p14:creationId xmlns:p14="http://schemas.microsoft.com/office/powerpoint/2010/main" val="152571695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691" indent="-255984" algn="l" rtl="0" eaLnBrk="1" latinLnBrk="0" hangingPunct="1">
        <a:spcBef>
          <a:spcPts val="401"/>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673" indent="-228556" algn="l" rtl="0" eaLnBrk="1" latinLnBrk="0" hangingPunct="1">
        <a:spcBef>
          <a:spcPts val="325"/>
        </a:spcBef>
        <a:buClr>
          <a:schemeClr val="accent1"/>
        </a:buClr>
        <a:buFont typeface="Verdana"/>
        <a:buChar char="◦"/>
        <a:defRPr kumimoji="0" sz="2300" kern="1200">
          <a:solidFill>
            <a:schemeClr val="tx1"/>
          </a:solidFill>
          <a:latin typeface="+mn-lt"/>
          <a:ea typeface="+mn-ea"/>
          <a:cs typeface="+mn-cs"/>
        </a:defRPr>
      </a:lvl2pPr>
      <a:lvl3pPr marL="859372" indent="-228556"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2784" indent="-228556"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341" indent="-228556" algn="l" rtl="0" eaLnBrk="1" latinLnBrk="0" hangingPunct="1">
        <a:spcBef>
          <a:spcPts val="350"/>
        </a:spcBef>
        <a:buClr>
          <a:schemeClr val="accent2"/>
        </a:buClr>
        <a:buFont typeface="Wingdings 2"/>
        <a:buChar char=""/>
        <a:defRPr kumimoji="0" sz="1700" kern="1200">
          <a:solidFill>
            <a:schemeClr val="tx1"/>
          </a:solidFill>
          <a:latin typeface="+mn-lt"/>
          <a:ea typeface="+mn-ea"/>
          <a:cs typeface="+mn-cs"/>
        </a:defRPr>
      </a:lvl5pPr>
      <a:lvl6pPr marL="1599897" indent="-228556" algn="l" rtl="0" eaLnBrk="1" latinLnBrk="0" hangingPunct="1">
        <a:spcBef>
          <a:spcPts val="350"/>
        </a:spcBef>
        <a:buClr>
          <a:schemeClr val="accent3"/>
        </a:buClr>
        <a:buFont typeface="Wingdings 2"/>
        <a:buChar char=""/>
        <a:defRPr kumimoji="0" sz="1700" kern="1200">
          <a:solidFill>
            <a:schemeClr val="tx1"/>
          </a:solidFill>
          <a:latin typeface="+mn-lt"/>
          <a:ea typeface="+mn-ea"/>
          <a:cs typeface="+mn-cs"/>
        </a:defRPr>
      </a:lvl6pPr>
      <a:lvl7pPr marL="1828453" indent="-228556"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010" indent="-228556"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5566" indent="-228556"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113" algn="l" rtl="0" eaLnBrk="1" latinLnBrk="0" hangingPunct="1">
        <a:defRPr kumimoji="0" kern="1200">
          <a:solidFill>
            <a:schemeClr val="tx1"/>
          </a:solidFill>
          <a:latin typeface="+mn-lt"/>
          <a:ea typeface="+mn-ea"/>
          <a:cs typeface="+mn-cs"/>
        </a:defRPr>
      </a:lvl2pPr>
      <a:lvl3pPr marL="914226" algn="l" rtl="0" eaLnBrk="1" latinLnBrk="0" hangingPunct="1">
        <a:defRPr kumimoji="0" kern="1200">
          <a:solidFill>
            <a:schemeClr val="tx1"/>
          </a:solidFill>
          <a:latin typeface="+mn-lt"/>
          <a:ea typeface="+mn-ea"/>
          <a:cs typeface="+mn-cs"/>
        </a:defRPr>
      </a:lvl3pPr>
      <a:lvl4pPr marL="1371341" algn="l" rtl="0" eaLnBrk="1" latinLnBrk="0" hangingPunct="1">
        <a:defRPr kumimoji="0" kern="1200">
          <a:solidFill>
            <a:schemeClr val="tx1"/>
          </a:solidFill>
          <a:latin typeface="+mn-lt"/>
          <a:ea typeface="+mn-ea"/>
          <a:cs typeface="+mn-cs"/>
        </a:defRPr>
      </a:lvl4pPr>
      <a:lvl5pPr marL="1828453" algn="l" rtl="0" eaLnBrk="1" latinLnBrk="0" hangingPunct="1">
        <a:defRPr kumimoji="0" kern="1200">
          <a:solidFill>
            <a:schemeClr val="tx1"/>
          </a:solidFill>
          <a:latin typeface="+mn-lt"/>
          <a:ea typeface="+mn-ea"/>
          <a:cs typeface="+mn-cs"/>
        </a:defRPr>
      </a:lvl5pPr>
      <a:lvl6pPr marL="2285566" algn="l" rtl="0" eaLnBrk="1" latinLnBrk="0" hangingPunct="1">
        <a:defRPr kumimoji="0" kern="1200">
          <a:solidFill>
            <a:schemeClr val="tx1"/>
          </a:solidFill>
          <a:latin typeface="+mn-lt"/>
          <a:ea typeface="+mn-ea"/>
          <a:cs typeface="+mn-cs"/>
        </a:defRPr>
      </a:lvl6pPr>
      <a:lvl7pPr marL="2742679" algn="l" rtl="0" eaLnBrk="1" latinLnBrk="0" hangingPunct="1">
        <a:defRPr kumimoji="0" kern="1200">
          <a:solidFill>
            <a:schemeClr val="tx1"/>
          </a:solidFill>
          <a:latin typeface="+mn-lt"/>
          <a:ea typeface="+mn-ea"/>
          <a:cs typeface="+mn-cs"/>
        </a:defRPr>
      </a:lvl7pPr>
      <a:lvl8pPr marL="3199794" algn="l" rtl="0" eaLnBrk="1" latinLnBrk="0" hangingPunct="1">
        <a:defRPr kumimoji="0" kern="1200">
          <a:solidFill>
            <a:schemeClr val="tx1"/>
          </a:solidFill>
          <a:latin typeface="+mn-lt"/>
          <a:ea typeface="+mn-ea"/>
          <a:cs typeface="+mn-cs"/>
        </a:defRPr>
      </a:lvl8pPr>
      <a:lvl9pPr marL="3656907"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7.jp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png"/><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15.xml.rels><?xml version="1.0" encoding="UTF-8" standalone="yes"?>
<Relationships xmlns="http://schemas.openxmlformats.org/package/2006/relationships"><Relationship Id="rId3" Type="http://schemas.openxmlformats.org/officeDocument/2006/relationships/hyperlink" Target="http://www.bcan.org/"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8.png"/><Relationship Id="rId3" Type="http://schemas.openxmlformats.org/officeDocument/2006/relationships/image" Target="../media/image11.png"/><Relationship Id="rId7" Type="http://schemas.openxmlformats.org/officeDocument/2006/relationships/image" Target="../media/image14.png"/><Relationship Id="rId12" Type="http://schemas.microsoft.com/office/2007/relationships/hdphoto" Target="../media/hdphoto3.wdp"/><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17.png"/><Relationship Id="rId5" Type="http://schemas.microsoft.com/office/2007/relationships/hdphoto" Target="../media/hdphoto1.wdp"/><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0468" y="2992056"/>
            <a:ext cx="9317620" cy="3864357"/>
          </a:xfrm>
          <a:prstGeom prst="rect">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98384" y="1"/>
            <a:ext cx="9243972" cy="3148302"/>
          </a:xfrm>
          <a:prstGeom prst="rect">
            <a:avLst/>
          </a:prstGeom>
          <a:gradFill flip="none" rotWithShape="1">
            <a:gsLst>
              <a:gs pos="0">
                <a:srgbClr val="FF6900">
                  <a:shade val="30000"/>
                  <a:satMod val="115000"/>
                </a:srgbClr>
              </a:gs>
              <a:gs pos="50000">
                <a:srgbClr val="FF6900">
                  <a:shade val="67500"/>
                  <a:satMod val="115000"/>
                </a:srgbClr>
              </a:gs>
              <a:gs pos="100000">
                <a:srgbClr val="FF6900">
                  <a:shade val="100000"/>
                  <a:satMod val="115000"/>
                </a:srgb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41761" y="203483"/>
            <a:ext cx="8612871" cy="2944820"/>
          </a:xfrm>
        </p:spPr>
        <p:txBody>
          <a:bodyPr>
            <a:noAutofit/>
          </a:bodyPr>
          <a:lstStyle/>
          <a:p>
            <a:pPr algn="ctr"/>
            <a:r>
              <a:rPr lang="en-US" sz="5400" dirty="0" smtClean="0">
                <a:solidFill>
                  <a:schemeClr val="bg1"/>
                </a:solidFill>
                <a:latin typeface="Candara" panose="020E0502030303020204" pitchFamily="34" charset="0"/>
              </a:rPr>
              <a:t>Bladder Cancer 101</a:t>
            </a:r>
            <a:endParaRPr lang="en-US" sz="4800" b="0" i="1" dirty="0">
              <a:solidFill>
                <a:schemeClr val="bg1"/>
              </a:solidFill>
              <a:latin typeface="Candara" panose="020E0502030303020204" pitchFamily="34" charset="0"/>
            </a:endParaRPr>
          </a:p>
        </p:txBody>
      </p:sp>
      <p:sp>
        <p:nvSpPr>
          <p:cNvPr id="5" name="Rectangle 4"/>
          <p:cNvSpPr/>
          <p:nvPr/>
        </p:nvSpPr>
        <p:spPr>
          <a:xfrm>
            <a:off x="247547" y="3280968"/>
            <a:ext cx="5010253" cy="671851"/>
          </a:xfrm>
          <a:prstGeom prst="rect">
            <a:avLst/>
          </a:prstGeom>
        </p:spPr>
        <p:txBody>
          <a:bodyPr wrap="square">
            <a:spAutoFit/>
          </a:bodyPr>
          <a:lstStyle/>
          <a:p>
            <a:pPr>
              <a:lnSpc>
                <a:spcPct val="150000"/>
              </a:lnSpc>
            </a:pPr>
            <a:r>
              <a:rPr lang="en-US" sz="2800" b="1" i="1" dirty="0" smtClean="0">
                <a:solidFill>
                  <a:schemeClr val="bg1"/>
                </a:solidFill>
                <a:latin typeface="Candara" panose="020E0502030303020204" pitchFamily="34" charset="0"/>
              </a:rPr>
              <a:t>Insert your name here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993" y="4109013"/>
            <a:ext cx="3657007" cy="2824223"/>
          </a:xfrm>
          <a:prstGeom prst="rect">
            <a:avLst/>
          </a:prstGeom>
        </p:spPr>
      </p:pic>
    </p:spTree>
    <p:extLst>
      <p:ext uri="{BB962C8B-B14F-4D97-AF65-F5344CB8AC3E}">
        <p14:creationId xmlns:p14="http://schemas.microsoft.com/office/powerpoint/2010/main" val="3819922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ounded Rectangle 12"/>
          <p:cNvSpPr/>
          <p:nvPr/>
        </p:nvSpPr>
        <p:spPr>
          <a:xfrm>
            <a:off x="-408380" y="2523723"/>
            <a:ext cx="6366076" cy="905277"/>
          </a:xfrm>
          <a:prstGeom prst="roundRect">
            <a:avLst/>
          </a:prstGeom>
          <a:solidFill>
            <a:srgbClr val="3EB1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457200" y="4724400"/>
            <a:ext cx="6366076" cy="609600"/>
          </a:xfrm>
          <a:prstGeom prst="roundRect">
            <a:avLst/>
          </a:prstGeom>
          <a:solidFill>
            <a:srgbClr val="3EB1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408380" y="609600"/>
            <a:ext cx="6366076" cy="629856"/>
          </a:xfrm>
          <a:prstGeom prst="roundRect">
            <a:avLst/>
          </a:prstGeom>
          <a:solidFill>
            <a:srgbClr val="3EB1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6802" y="0"/>
            <a:ext cx="2737198" cy="4579711"/>
          </a:xfrm>
          <a:solidFill>
            <a:schemeClr val="tx1">
              <a:lumMod val="95000"/>
              <a:lumOff val="5000"/>
              <a:alpha val="55000"/>
            </a:schemeClr>
          </a:solidFill>
        </p:spPr>
        <p:txBody>
          <a:bodyPr>
            <a:normAutofit/>
          </a:bodyPr>
          <a:lstStyle/>
          <a:p>
            <a:pPr algn="ctr"/>
            <a:r>
              <a:rPr lang="en-US" sz="3200" dirty="0" smtClean="0">
                <a:latin typeface="Candara" panose="020E0502030303020204" pitchFamily="34" charset="0"/>
              </a:rPr>
              <a:t>Mission,</a:t>
            </a:r>
            <a:br>
              <a:rPr lang="en-US" sz="3200" dirty="0" smtClean="0">
                <a:latin typeface="Candara" panose="020E0502030303020204" pitchFamily="34" charset="0"/>
              </a:rPr>
            </a:br>
            <a:r>
              <a:rPr lang="en-US" sz="3200" dirty="0" smtClean="0">
                <a:latin typeface="Candara" panose="020E0502030303020204" pitchFamily="34" charset="0"/>
              </a:rPr>
              <a:t>Services &amp;</a:t>
            </a:r>
            <a:br>
              <a:rPr lang="en-US" sz="3200" dirty="0" smtClean="0">
                <a:latin typeface="Candara" panose="020E0502030303020204" pitchFamily="34" charset="0"/>
              </a:rPr>
            </a:br>
            <a:r>
              <a:rPr lang="en-US" sz="3200" dirty="0" smtClean="0">
                <a:latin typeface="Candara" panose="020E0502030303020204" pitchFamily="34" charset="0"/>
              </a:rPr>
              <a:t>Programs</a:t>
            </a:r>
            <a:endParaRPr lang="en-US" sz="3200" dirty="0">
              <a:latin typeface="Candara" panose="020E0502030303020204" pitchFamily="34" charset="0"/>
            </a:endParaRPr>
          </a:p>
        </p:txBody>
      </p:sp>
      <p:sp>
        <p:nvSpPr>
          <p:cNvPr id="3" name="Slide Number Placeholder 2"/>
          <p:cNvSpPr>
            <a:spLocks noGrp="1"/>
          </p:cNvSpPr>
          <p:nvPr>
            <p:ph type="sldNum" sz="quarter" idx="12"/>
          </p:nvPr>
        </p:nvSpPr>
        <p:spPr>
          <a:xfrm>
            <a:off x="18808" y="6538912"/>
            <a:ext cx="457200" cy="319088"/>
          </a:xfrm>
        </p:spPr>
        <p:txBody>
          <a:bodyPr/>
          <a:lstStyle/>
          <a:p>
            <a:fld id="{DD04CFA9-D8DF-784B-A40E-BDEA40AD030D}" type="slidenum">
              <a:rPr lang="en-US" smtClean="0"/>
              <a:t>10</a:t>
            </a:fld>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935" y="98381"/>
            <a:ext cx="1759352" cy="175935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4828" y="4114800"/>
            <a:ext cx="1889566" cy="1889566"/>
          </a:xfrm>
          <a:prstGeom prst="rect">
            <a:avLst/>
          </a:prstGeom>
        </p:spPr>
      </p:pic>
      <p:sp>
        <p:nvSpPr>
          <p:cNvPr id="14" name="Rectangle 13"/>
          <p:cNvSpPr/>
          <p:nvPr/>
        </p:nvSpPr>
        <p:spPr>
          <a:xfrm>
            <a:off x="3278919" y="690755"/>
            <a:ext cx="2419252" cy="446276"/>
          </a:xfrm>
          <a:prstGeom prst="rect">
            <a:avLst/>
          </a:prstGeom>
        </p:spPr>
        <p:txBody>
          <a:bodyPr wrap="none">
            <a:spAutoFit/>
          </a:bodyPr>
          <a:lstStyle/>
          <a:p>
            <a:pPr marL="0" lvl="1" algn="r"/>
            <a:r>
              <a:rPr lang="en-US" sz="2300" b="1" dirty="0" smtClean="0">
                <a:solidFill>
                  <a:schemeClr val="bg1"/>
                </a:solidFill>
                <a:latin typeface="Candara" panose="020E0502030303020204" pitchFamily="34" charset="0"/>
              </a:rPr>
              <a:t>Advance research</a:t>
            </a:r>
            <a:endParaRPr lang="en-US" sz="2300" dirty="0">
              <a:solidFill>
                <a:schemeClr val="bg1"/>
              </a:solidFill>
              <a:latin typeface="Candara" panose="020E0502030303020204" pitchFamily="34" charset="0"/>
            </a:endParaRPr>
          </a:p>
        </p:txBody>
      </p:sp>
      <p:sp>
        <p:nvSpPr>
          <p:cNvPr id="15" name="Rectangle 14"/>
          <p:cNvSpPr/>
          <p:nvPr/>
        </p:nvSpPr>
        <p:spPr>
          <a:xfrm>
            <a:off x="3387193" y="4811524"/>
            <a:ext cx="2262158" cy="446276"/>
          </a:xfrm>
          <a:prstGeom prst="rect">
            <a:avLst/>
          </a:prstGeom>
        </p:spPr>
        <p:txBody>
          <a:bodyPr wrap="none">
            <a:spAutoFit/>
          </a:bodyPr>
          <a:lstStyle/>
          <a:p>
            <a:pPr marL="0" lvl="1" algn="r"/>
            <a:r>
              <a:rPr lang="en-US" sz="2300" b="1" dirty="0" smtClean="0">
                <a:solidFill>
                  <a:schemeClr val="bg1"/>
                </a:solidFill>
                <a:latin typeface="Candara" panose="020E0502030303020204" pitchFamily="34" charset="0"/>
              </a:rPr>
              <a:t>Raise awareness</a:t>
            </a:r>
            <a:endParaRPr lang="en-US" sz="2300" b="1" dirty="0">
              <a:solidFill>
                <a:schemeClr val="bg1"/>
              </a:solidFill>
              <a:latin typeface="Candara" panose="020E0502030303020204" pitchFamily="34" charset="0"/>
            </a:endParaRPr>
          </a:p>
        </p:txBody>
      </p:sp>
      <p:sp>
        <p:nvSpPr>
          <p:cNvPr id="16" name="Rectangle 15"/>
          <p:cNvSpPr/>
          <p:nvPr/>
        </p:nvSpPr>
        <p:spPr>
          <a:xfrm>
            <a:off x="2956716" y="2590800"/>
            <a:ext cx="2741455" cy="800219"/>
          </a:xfrm>
          <a:prstGeom prst="rect">
            <a:avLst/>
          </a:prstGeom>
        </p:spPr>
        <p:txBody>
          <a:bodyPr wrap="none">
            <a:spAutoFit/>
          </a:bodyPr>
          <a:lstStyle/>
          <a:p>
            <a:pPr marL="0" lvl="1" algn="r"/>
            <a:r>
              <a:rPr lang="en-US" sz="2300" b="1" dirty="0" smtClean="0">
                <a:solidFill>
                  <a:schemeClr val="bg1"/>
                </a:solidFill>
                <a:latin typeface="Candara" panose="020E0502030303020204" pitchFamily="34" charset="0"/>
              </a:rPr>
              <a:t>Provide information</a:t>
            </a:r>
          </a:p>
          <a:p>
            <a:pPr marL="0" lvl="1" algn="r"/>
            <a:r>
              <a:rPr lang="en-US" sz="2300" b="1" dirty="0" smtClean="0">
                <a:solidFill>
                  <a:schemeClr val="bg1"/>
                </a:solidFill>
                <a:latin typeface="Candara" panose="020E0502030303020204" pitchFamily="34" charset="0"/>
              </a:rPr>
              <a:t>and support</a:t>
            </a:r>
            <a:endParaRPr lang="en-US" sz="2300" b="1" dirty="0">
              <a:solidFill>
                <a:schemeClr val="bg1"/>
              </a:solidFill>
              <a:latin typeface="Candara" panose="020E0502030303020204" pitchFamily="34" charset="0"/>
            </a:endParaRPr>
          </a:p>
        </p:txBody>
      </p:sp>
      <p:sp>
        <p:nvSpPr>
          <p:cNvPr id="17" name="Rectangle 16"/>
          <p:cNvSpPr/>
          <p:nvPr/>
        </p:nvSpPr>
        <p:spPr>
          <a:xfrm>
            <a:off x="476008" y="152401"/>
            <a:ext cx="209792" cy="605741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2328680" y="522789"/>
            <a:ext cx="129491" cy="546325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934" y="2189346"/>
            <a:ext cx="1749687" cy="1620654"/>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79839" y="4848893"/>
            <a:ext cx="2216943" cy="1620384"/>
          </a:xfrm>
          <a:prstGeom prst="rect">
            <a:avLst/>
          </a:prstGeom>
        </p:spPr>
      </p:pic>
      <p:sp>
        <p:nvSpPr>
          <p:cNvPr id="19" name="Rectangle 18"/>
          <p:cNvSpPr/>
          <p:nvPr/>
        </p:nvSpPr>
        <p:spPr>
          <a:xfrm>
            <a:off x="1770650" y="5410200"/>
            <a:ext cx="3910814" cy="1015663"/>
          </a:xfrm>
          <a:prstGeom prst="rect">
            <a:avLst/>
          </a:prstGeom>
        </p:spPr>
        <p:txBody>
          <a:bodyPr wrap="none">
            <a:spAutoFit/>
          </a:bodyPr>
          <a:lstStyle/>
          <a:p>
            <a:pPr marL="0" lvl="1" algn="r"/>
            <a:r>
              <a:rPr lang="en-US" sz="2000" b="1" dirty="0" smtClean="0">
                <a:solidFill>
                  <a:schemeClr val="tx1">
                    <a:lumMod val="75000"/>
                    <a:lumOff val="25000"/>
                  </a:schemeClr>
                </a:solidFill>
                <a:latin typeface="Candara" panose="020E0502030303020204" pitchFamily="34" charset="0"/>
              </a:rPr>
              <a:t>Speaker’s Bureau</a:t>
            </a:r>
          </a:p>
          <a:p>
            <a:pPr marL="0" lvl="1" algn="r"/>
            <a:r>
              <a:rPr lang="en-US" sz="2000" b="1" dirty="0" err="1" smtClean="0">
                <a:solidFill>
                  <a:schemeClr val="tx1">
                    <a:lumMod val="75000"/>
                    <a:lumOff val="25000"/>
                  </a:schemeClr>
                </a:solidFill>
                <a:latin typeface="Candara" panose="020E0502030303020204" pitchFamily="34" charset="0"/>
              </a:rPr>
              <a:t>AmpUp</a:t>
            </a:r>
            <a:r>
              <a:rPr lang="en-US" sz="2000" b="1" dirty="0" smtClean="0">
                <a:solidFill>
                  <a:schemeClr val="tx1">
                    <a:lumMod val="75000"/>
                    <a:lumOff val="25000"/>
                  </a:schemeClr>
                </a:solidFill>
                <a:latin typeface="Candara" panose="020E0502030303020204" pitchFamily="34" charset="0"/>
              </a:rPr>
              <a:t>! </a:t>
            </a:r>
            <a:r>
              <a:rPr lang="en-US" sz="2000" b="1" dirty="0">
                <a:solidFill>
                  <a:schemeClr val="tx1">
                    <a:lumMod val="75000"/>
                    <a:lumOff val="25000"/>
                  </a:schemeClr>
                </a:solidFill>
                <a:latin typeface="Candara" panose="020E0502030303020204" pitchFamily="34" charset="0"/>
              </a:rPr>
              <a:t>w</a:t>
            </a:r>
            <a:r>
              <a:rPr lang="en-US" sz="2000" b="1" dirty="0" smtClean="0">
                <a:solidFill>
                  <a:schemeClr val="tx1">
                    <a:lumMod val="75000"/>
                    <a:lumOff val="25000"/>
                  </a:schemeClr>
                </a:solidFill>
                <a:latin typeface="Candara" panose="020E0502030303020204" pitchFamily="34" charset="0"/>
              </a:rPr>
              <a:t>alk events</a:t>
            </a:r>
          </a:p>
          <a:p>
            <a:pPr marL="0" lvl="1" algn="r"/>
            <a:r>
              <a:rPr lang="en-US" sz="2000" b="1" dirty="0" smtClean="0">
                <a:solidFill>
                  <a:schemeClr val="tx1">
                    <a:lumMod val="75000"/>
                    <a:lumOff val="25000"/>
                  </a:schemeClr>
                </a:solidFill>
                <a:latin typeface="Candara" panose="020E0502030303020204" pitchFamily="34" charset="0"/>
              </a:rPr>
              <a:t>Bladder Cancer Awareness Month</a:t>
            </a:r>
            <a:endParaRPr lang="en-US" sz="2000" b="1" dirty="0">
              <a:solidFill>
                <a:schemeClr val="tx1">
                  <a:lumMod val="75000"/>
                  <a:lumOff val="25000"/>
                </a:schemeClr>
              </a:solidFill>
              <a:latin typeface="Candara" panose="020E0502030303020204" pitchFamily="34" charset="0"/>
            </a:endParaRPr>
          </a:p>
        </p:txBody>
      </p:sp>
      <p:sp>
        <p:nvSpPr>
          <p:cNvPr id="20" name="Rectangle 19"/>
          <p:cNvSpPr/>
          <p:nvPr/>
        </p:nvSpPr>
        <p:spPr>
          <a:xfrm>
            <a:off x="3142600" y="3505200"/>
            <a:ext cx="2555571" cy="707886"/>
          </a:xfrm>
          <a:prstGeom prst="rect">
            <a:avLst/>
          </a:prstGeom>
        </p:spPr>
        <p:txBody>
          <a:bodyPr wrap="none">
            <a:spAutoFit/>
          </a:bodyPr>
          <a:lstStyle/>
          <a:p>
            <a:pPr marL="0" lvl="1" algn="r"/>
            <a:r>
              <a:rPr lang="en-US" sz="2000" b="1" dirty="0" smtClean="0">
                <a:solidFill>
                  <a:schemeClr val="tx1">
                    <a:lumMod val="75000"/>
                    <a:lumOff val="25000"/>
                  </a:schemeClr>
                </a:solidFill>
                <a:latin typeface="Candara" panose="020E0502030303020204" pitchFamily="34" charset="0"/>
              </a:rPr>
              <a:t>Educational materials</a:t>
            </a:r>
          </a:p>
          <a:p>
            <a:pPr marL="0" lvl="1" algn="r"/>
            <a:r>
              <a:rPr lang="en-US" sz="2000" b="1" dirty="0" smtClean="0">
                <a:solidFill>
                  <a:schemeClr val="tx1">
                    <a:lumMod val="75000"/>
                    <a:lumOff val="25000"/>
                  </a:schemeClr>
                </a:solidFill>
                <a:latin typeface="Candara" panose="020E0502030303020204" pitchFamily="34" charset="0"/>
              </a:rPr>
              <a:t>Support programs</a:t>
            </a:r>
            <a:endParaRPr lang="en-US" sz="2000" b="1" dirty="0">
              <a:solidFill>
                <a:schemeClr val="tx1">
                  <a:lumMod val="75000"/>
                  <a:lumOff val="25000"/>
                </a:schemeClr>
              </a:solidFill>
              <a:latin typeface="Candara" panose="020E0502030303020204" pitchFamily="34" charset="0"/>
            </a:endParaRPr>
          </a:p>
        </p:txBody>
      </p:sp>
      <p:sp>
        <p:nvSpPr>
          <p:cNvPr id="21" name="Rectangle 20"/>
          <p:cNvSpPr/>
          <p:nvPr/>
        </p:nvSpPr>
        <p:spPr>
          <a:xfrm>
            <a:off x="2596360" y="1349514"/>
            <a:ext cx="3101811" cy="707886"/>
          </a:xfrm>
          <a:prstGeom prst="rect">
            <a:avLst/>
          </a:prstGeom>
        </p:spPr>
        <p:txBody>
          <a:bodyPr wrap="none">
            <a:spAutoFit/>
          </a:bodyPr>
          <a:lstStyle/>
          <a:p>
            <a:pPr marL="0" lvl="1" algn="r"/>
            <a:r>
              <a:rPr lang="en-US" sz="2000" b="1" dirty="0" smtClean="0">
                <a:solidFill>
                  <a:schemeClr val="tx1">
                    <a:lumMod val="75000"/>
                    <a:lumOff val="25000"/>
                  </a:schemeClr>
                </a:solidFill>
                <a:latin typeface="Candara" panose="020E0502030303020204" pitchFamily="34" charset="0"/>
              </a:rPr>
              <a:t>Bladder Cancer Think Tank</a:t>
            </a:r>
          </a:p>
          <a:p>
            <a:pPr marL="0" lvl="1" algn="r"/>
            <a:r>
              <a:rPr lang="en-US" sz="2000" b="1" dirty="0" smtClean="0">
                <a:solidFill>
                  <a:schemeClr val="tx1">
                    <a:lumMod val="75000"/>
                    <a:lumOff val="25000"/>
                  </a:schemeClr>
                </a:solidFill>
                <a:latin typeface="Candara" panose="020E0502030303020204" pitchFamily="34" charset="0"/>
              </a:rPr>
              <a:t>Research grants</a:t>
            </a:r>
            <a:endParaRPr lang="en-US" sz="2000" b="1" dirty="0">
              <a:solidFill>
                <a:schemeClr val="tx1">
                  <a:lumMod val="75000"/>
                  <a:lumOff val="25000"/>
                </a:schemeClr>
              </a:solidFill>
              <a:latin typeface="Candara" panose="020E0502030303020204" pitchFamily="34" charset="0"/>
            </a:endParaRPr>
          </a:p>
        </p:txBody>
      </p:sp>
      <p:sp>
        <p:nvSpPr>
          <p:cNvPr id="22" name="Slide Number Placeholder 2"/>
          <p:cNvSpPr txBox="1">
            <a:spLocks/>
          </p:cNvSpPr>
          <p:nvPr/>
        </p:nvSpPr>
        <p:spPr>
          <a:xfrm>
            <a:off x="8850173" y="6538913"/>
            <a:ext cx="674827" cy="232064"/>
          </a:xfrm>
          <a:prstGeom prst="rect">
            <a:avLst/>
          </a:prstGeom>
        </p:spPr>
        <p:txBody>
          <a:bodyPr/>
          <a:lstStyle>
            <a:defPPr>
              <a:defRPr lang="en-US"/>
            </a:defPPr>
            <a:lvl1pPr marL="0" algn="l" defTabSz="914226" rtl="0" eaLnBrk="1" latinLnBrk="0" hangingPunct="1">
              <a:defRPr sz="1700" kern="1200">
                <a:solidFill>
                  <a:schemeClr val="tx1"/>
                </a:solidFill>
                <a:latin typeface="+mn-lt"/>
                <a:ea typeface="+mn-ea"/>
                <a:cs typeface="+mn-cs"/>
              </a:defRPr>
            </a:lvl1pPr>
            <a:lvl2pPr marL="457113" algn="l" defTabSz="914226" rtl="0" eaLnBrk="1" latinLnBrk="0" hangingPunct="1">
              <a:defRPr sz="1700" kern="1200">
                <a:solidFill>
                  <a:schemeClr val="tx1"/>
                </a:solidFill>
                <a:latin typeface="+mn-lt"/>
                <a:ea typeface="+mn-ea"/>
                <a:cs typeface="+mn-cs"/>
              </a:defRPr>
            </a:lvl2pPr>
            <a:lvl3pPr marL="914226" algn="l" defTabSz="914226" rtl="0" eaLnBrk="1" latinLnBrk="0" hangingPunct="1">
              <a:defRPr sz="1700" kern="1200">
                <a:solidFill>
                  <a:schemeClr val="tx1"/>
                </a:solidFill>
                <a:latin typeface="+mn-lt"/>
                <a:ea typeface="+mn-ea"/>
                <a:cs typeface="+mn-cs"/>
              </a:defRPr>
            </a:lvl3pPr>
            <a:lvl4pPr marL="1371341" algn="l" defTabSz="914226" rtl="0" eaLnBrk="1" latinLnBrk="0" hangingPunct="1">
              <a:defRPr sz="1700" kern="1200">
                <a:solidFill>
                  <a:schemeClr val="tx1"/>
                </a:solidFill>
                <a:latin typeface="+mn-lt"/>
                <a:ea typeface="+mn-ea"/>
                <a:cs typeface="+mn-cs"/>
              </a:defRPr>
            </a:lvl4pPr>
            <a:lvl5pPr marL="1828453" algn="l" defTabSz="914226" rtl="0" eaLnBrk="1" latinLnBrk="0" hangingPunct="1">
              <a:defRPr sz="1700" kern="1200">
                <a:solidFill>
                  <a:schemeClr val="tx1"/>
                </a:solidFill>
                <a:latin typeface="+mn-lt"/>
                <a:ea typeface="+mn-ea"/>
                <a:cs typeface="+mn-cs"/>
              </a:defRPr>
            </a:lvl5pPr>
            <a:lvl6pPr marL="2285566" algn="l" defTabSz="914226" rtl="0" eaLnBrk="1" latinLnBrk="0" hangingPunct="1">
              <a:defRPr sz="1700" kern="1200">
                <a:solidFill>
                  <a:schemeClr val="tx1"/>
                </a:solidFill>
                <a:latin typeface="+mn-lt"/>
                <a:ea typeface="+mn-ea"/>
                <a:cs typeface="+mn-cs"/>
              </a:defRPr>
            </a:lvl6pPr>
            <a:lvl7pPr marL="2742679" algn="l" defTabSz="914226" rtl="0" eaLnBrk="1" latinLnBrk="0" hangingPunct="1">
              <a:defRPr sz="1700" kern="1200">
                <a:solidFill>
                  <a:schemeClr val="tx1"/>
                </a:solidFill>
                <a:latin typeface="+mn-lt"/>
                <a:ea typeface="+mn-ea"/>
                <a:cs typeface="+mn-cs"/>
              </a:defRPr>
            </a:lvl7pPr>
            <a:lvl8pPr marL="3199794" algn="l" defTabSz="914226" rtl="0" eaLnBrk="1" latinLnBrk="0" hangingPunct="1">
              <a:defRPr sz="1700" kern="1200">
                <a:solidFill>
                  <a:schemeClr val="tx1"/>
                </a:solidFill>
                <a:latin typeface="+mn-lt"/>
                <a:ea typeface="+mn-ea"/>
                <a:cs typeface="+mn-cs"/>
              </a:defRPr>
            </a:lvl8pPr>
            <a:lvl9pPr marL="3656907" algn="l" defTabSz="914226" rtl="0" eaLnBrk="1" latinLnBrk="0" hangingPunct="1">
              <a:defRPr sz="1700" kern="1200">
                <a:solidFill>
                  <a:schemeClr val="tx1"/>
                </a:solidFill>
                <a:latin typeface="+mn-lt"/>
                <a:ea typeface="+mn-ea"/>
                <a:cs typeface="+mn-cs"/>
              </a:defRPr>
            </a:lvl9pPr>
          </a:lstStyle>
          <a:p>
            <a:fld id="{F1ACB53C-CF31-2D44-B149-7AE3045845EE}" type="slidenum">
              <a:rPr lang="en-US" smtClean="0">
                <a:solidFill>
                  <a:schemeClr val="tx1">
                    <a:lumMod val="65000"/>
                    <a:lumOff val="35000"/>
                  </a:schemeClr>
                </a:solidFill>
              </a:rPr>
              <a:pPr/>
              <a:t>10</a:t>
            </a:fld>
            <a:endParaRPr lang="en-US" dirty="0">
              <a:solidFill>
                <a:schemeClr val="tx1">
                  <a:lumMod val="65000"/>
                  <a:lumOff val="35000"/>
                </a:schemeClr>
              </a:solidFill>
            </a:endParaRPr>
          </a:p>
        </p:txBody>
      </p:sp>
    </p:spTree>
    <p:extLst>
      <p:ext uri="{BB962C8B-B14F-4D97-AF65-F5344CB8AC3E}">
        <p14:creationId xmlns:p14="http://schemas.microsoft.com/office/powerpoint/2010/main" val="154409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D04CFA9-D8DF-784B-A40E-BDEA40AD030D}" type="slidenum">
              <a:rPr lang="en-US" smtClean="0"/>
              <a:t>11</a:t>
            </a:fld>
            <a:endParaRPr lang="en-US" dirty="0"/>
          </a:p>
        </p:txBody>
      </p:sp>
      <p:sp>
        <p:nvSpPr>
          <p:cNvPr id="11" name="Rectangle 10"/>
          <p:cNvSpPr/>
          <p:nvPr/>
        </p:nvSpPr>
        <p:spPr>
          <a:xfrm>
            <a:off x="5612696" y="981919"/>
            <a:ext cx="3594965" cy="5876082"/>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 y="0"/>
            <a:ext cx="9207662" cy="1064870"/>
          </a:xfrm>
          <a:prstGeom prst="rect">
            <a:avLst/>
          </a:prstGeom>
          <a:solidFill>
            <a:srgbClr val="2E40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
          <p:cNvSpPr>
            <a:spLocks noGrp="1"/>
          </p:cNvSpPr>
          <p:nvPr>
            <p:ph type="title"/>
          </p:nvPr>
        </p:nvSpPr>
        <p:spPr>
          <a:xfrm>
            <a:off x="457200" y="0"/>
            <a:ext cx="8229600" cy="1073556"/>
          </a:xfrm>
          <a:noFill/>
        </p:spPr>
        <p:txBody>
          <a:bodyPr>
            <a:normAutofit/>
          </a:bodyPr>
          <a:lstStyle/>
          <a:p>
            <a:r>
              <a:rPr lang="en-US" sz="3200" dirty="0" smtClean="0">
                <a:latin typeface="Candara" panose="020E0502030303020204" pitchFamily="34" charset="0"/>
              </a:rPr>
              <a:t>BCAN: Engaging the </a:t>
            </a:r>
            <a:r>
              <a:rPr lang="en-US" sz="3200" dirty="0">
                <a:latin typeface="Candara" panose="020E0502030303020204" pitchFamily="34" charset="0"/>
              </a:rPr>
              <a:t>M</a:t>
            </a:r>
            <a:r>
              <a:rPr lang="en-US" sz="3200" dirty="0" smtClean="0">
                <a:latin typeface="Candara" panose="020E0502030303020204" pitchFamily="34" charset="0"/>
              </a:rPr>
              <a:t>edical </a:t>
            </a:r>
            <a:r>
              <a:rPr lang="en-US" sz="3200" dirty="0">
                <a:latin typeface="Candara" panose="020E0502030303020204" pitchFamily="34" charset="0"/>
              </a:rPr>
              <a:t>C</a:t>
            </a:r>
            <a:r>
              <a:rPr lang="en-US" sz="3200" dirty="0" smtClean="0">
                <a:latin typeface="Candara" panose="020E0502030303020204" pitchFamily="34" charset="0"/>
              </a:rPr>
              <a:t>ommunity</a:t>
            </a:r>
            <a:endParaRPr lang="en-US" sz="3200" dirty="0">
              <a:latin typeface="Candara" panose="020E0502030303020204" pitchFamily="34" charset="0"/>
            </a:endParaRPr>
          </a:p>
        </p:txBody>
      </p:sp>
      <p:sp>
        <p:nvSpPr>
          <p:cNvPr id="16" name="Title 1"/>
          <p:cNvSpPr txBox="1">
            <a:spLocks/>
          </p:cNvSpPr>
          <p:nvPr/>
        </p:nvSpPr>
        <p:spPr>
          <a:xfrm>
            <a:off x="5612695" y="1073556"/>
            <a:ext cx="3594965" cy="1073556"/>
          </a:xfrm>
          <a:prstGeom prst="rect">
            <a:avLst/>
          </a:prstGeom>
          <a:noFill/>
        </p:spPr>
        <p:txBody>
          <a:bodyPr vert="horz" lIns="0" tIns="45720" rIns="0" bIns="45720" rtlCol="0" anchor="ctr">
            <a:normAutofit/>
          </a:bodyPr>
          <a:lstStyle>
            <a:lvl1pPr algn="ctr" defTabSz="457200" rtl="0" eaLnBrk="1" latinLnBrk="0" hangingPunct="1">
              <a:lnSpc>
                <a:spcPct val="100000"/>
              </a:lnSpc>
              <a:spcBef>
                <a:spcPct val="0"/>
              </a:spcBef>
              <a:buNone/>
              <a:defRPr sz="2400" b="1" kern="1200">
                <a:solidFill>
                  <a:schemeClr val="bg1"/>
                </a:solidFill>
                <a:latin typeface="+mj-lt"/>
                <a:ea typeface="+mj-ea"/>
                <a:cs typeface="+mj-cs"/>
              </a:defRPr>
            </a:lvl1pPr>
          </a:lstStyle>
          <a:p>
            <a:r>
              <a:rPr lang="en-US" sz="2200" dirty="0" smtClean="0">
                <a:latin typeface="Candara" panose="020E0502030303020204" pitchFamily="34" charset="0"/>
              </a:rPr>
              <a:t>Scientific Advisory Board</a:t>
            </a:r>
            <a:endParaRPr lang="en-US" sz="2200" dirty="0">
              <a:latin typeface="Candara" panose="020E0502030303020204" pitchFamily="34" charset="0"/>
            </a:endParaRPr>
          </a:p>
        </p:txBody>
      </p:sp>
      <p:sp>
        <p:nvSpPr>
          <p:cNvPr id="17" name="Title 1"/>
          <p:cNvSpPr txBox="1">
            <a:spLocks/>
          </p:cNvSpPr>
          <p:nvPr/>
        </p:nvSpPr>
        <p:spPr>
          <a:xfrm>
            <a:off x="5754343" y="2504079"/>
            <a:ext cx="3311665" cy="1364381"/>
          </a:xfrm>
          <a:prstGeom prst="rect">
            <a:avLst/>
          </a:prstGeom>
          <a:noFill/>
        </p:spPr>
        <p:txBody>
          <a:bodyPr vert="horz" lIns="0" tIns="45720" rIns="0" bIns="45720" rtlCol="0" anchor="ctr">
            <a:normAutofit/>
          </a:bodyPr>
          <a:lstStyle>
            <a:lvl1pPr algn="ctr" defTabSz="457200" rtl="0" eaLnBrk="1" latinLnBrk="0" hangingPunct="1">
              <a:lnSpc>
                <a:spcPct val="100000"/>
              </a:lnSpc>
              <a:spcBef>
                <a:spcPct val="0"/>
              </a:spcBef>
              <a:buNone/>
              <a:defRPr sz="2400" b="1" kern="1200">
                <a:solidFill>
                  <a:schemeClr val="bg1"/>
                </a:solidFill>
                <a:latin typeface="+mj-lt"/>
                <a:ea typeface="+mj-ea"/>
                <a:cs typeface="+mj-cs"/>
              </a:defRPr>
            </a:lvl1pPr>
          </a:lstStyle>
          <a:p>
            <a:pPr marL="0" lvl="2" algn="ctr">
              <a:spcBef>
                <a:spcPct val="0"/>
              </a:spcBef>
            </a:pPr>
            <a:r>
              <a:rPr lang="en-US" sz="2000" dirty="0" smtClean="0">
                <a:solidFill>
                  <a:schemeClr val="bg1"/>
                </a:solidFill>
                <a:latin typeface="Candara" panose="020E0502030303020204" pitchFamily="34" charset="0"/>
              </a:rPr>
              <a:t>Nationally </a:t>
            </a:r>
            <a:r>
              <a:rPr lang="en-US" sz="2000" dirty="0">
                <a:solidFill>
                  <a:schemeClr val="bg1"/>
                </a:solidFill>
                <a:latin typeface="Candara" panose="020E0502030303020204" pitchFamily="34" charset="0"/>
              </a:rPr>
              <a:t>Recognized </a:t>
            </a:r>
            <a:r>
              <a:rPr lang="en-US" sz="2000" dirty="0" smtClean="0">
                <a:solidFill>
                  <a:schemeClr val="bg1"/>
                </a:solidFill>
                <a:latin typeface="Candara" panose="020E0502030303020204" pitchFamily="34" charset="0"/>
              </a:rPr>
              <a:t>Multidisciplinary Experts</a:t>
            </a:r>
            <a:endParaRPr lang="en-US" sz="2000" dirty="0">
              <a:solidFill>
                <a:schemeClr val="bg1"/>
              </a:solidFill>
              <a:latin typeface="Candara" panose="020E0502030303020204" pitchFamily="34" charset="0"/>
            </a:endParaRPr>
          </a:p>
        </p:txBody>
      </p:sp>
      <p:sp>
        <p:nvSpPr>
          <p:cNvPr id="18" name="Rectangle 17"/>
          <p:cNvSpPr/>
          <p:nvPr/>
        </p:nvSpPr>
        <p:spPr>
          <a:xfrm>
            <a:off x="-158750" y="1143000"/>
            <a:ext cx="5775113" cy="2539157"/>
          </a:xfrm>
          <a:prstGeom prst="rect">
            <a:avLst/>
          </a:prstGeom>
        </p:spPr>
        <p:txBody>
          <a:bodyPr wrap="square">
            <a:spAutoFit/>
          </a:bodyPr>
          <a:lstStyle/>
          <a:p>
            <a:pPr lvl="1">
              <a:lnSpc>
                <a:spcPct val="150000"/>
              </a:lnSpc>
            </a:pPr>
            <a:r>
              <a:rPr lang="en-US" sz="2300" b="1" dirty="0">
                <a:latin typeface="Candara" panose="020E0502030303020204" pitchFamily="34" charset="0"/>
              </a:rPr>
              <a:t>Supporting Research </a:t>
            </a:r>
            <a:endParaRPr lang="en-US" sz="2300" dirty="0">
              <a:latin typeface="Candara" panose="020E0502030303020204" pitchFamily="34" charset="0"/>
            </a:endParaRPr>
          </a:p>
          <a:p>
            <a:pPr marL="800100" lvl="2" indent="-342900">
              <a:lnSpc>
                <a:spcPct val="150000"/>
              </a:lnSpc>
              <a:buFont typeface="Arial" panose="020B0604020202020204" pitchFamily="34" charset="0"/>
              <a:buChar char="•"/>
            </a:pPr>
            <a:r>
              <a:rPr lang="en-US" sz="2100" dirty="0" smtClean="0">
                <a:latin typeface="Candara" panose="020E0502030303020204" pitchFamily="34" charset="0"/>
              </a:rPr>
              <a:t>Research awards</a:t>
            </a:r>
          </a:p>
          <a:p>
            <a:pPr marL="800100" lvl="2" indent="-342900">
              <a:lnSpc>
                <a:spcPct val="150000"/>
              </a:lnSpc>
              <a:buFont typeface="Arial" panose="020B0604020202020204" pitchFamily="34" charset="0"/>
              <a:buChar char="•"/>
            </a:pPr>
            <a:r>
              <a:rPr lang="en-US" sz="2100" dirty="0" smtClean="0">
                <a:latin typeface="Candara" panose="020E0502030303020204" pitchFamily="34" charset="0"/>
              </a:rPr>
              <a:t>Bladder Cancer Think Tank</a:t>
            </a:r>
          </a:p>
          <a:p>
            <a:pPr marL="800100" lvl="2" indent="-342900">
              <a:lnSpc>
                <a:spcPct val="150000"/>
              </a:lnSpc>
              <a:buFont typeface="Arial" panose="020B0604020202020204" pitchFamily="34" charset="0"/>
              <a:buChar char="•"/>
            </a:pPr>
            <a:r>
              <a:rPr lang="en-US" sz="2100" dirty="0" smtClean="0">
                <a:latin typeface="Candara" panose="020E0502030303020204" pitchFamily="34" charset="0"/>
              </a:rPr>
              <a:t>Clinical Trials</a:t>
            </a:r>
          </a:p>
          <a:p>
            <a:pPr marL="800100" lvl="2" indent="-342900">
              <a:lnSpc>
                <a:spcPct val="150000"/>
              </a:lnSpc>
              <a:buFont typeface="Arial" panose="020B0604020202020204" pitchFamily="34" charset="0"/>
              <a:buChar char="•"/>
            </a:pPr>
            <a:endParaRPr lang="en-US" sz="2000" dirty="0">
              <a:latin typeface="Candara" panose="020E0502030303020204" pitchFamily="34" charset="0"/>
            </a:endParaRPr>
          </a:p>
        </p:txBody>
      </p:sp>
      <p:sp>
        <p:nvSpPr>
          <p:cNvPr id="2" name="Rectangle 1"/>
          <p:cNvSpPr/>
          <p:nvPr/>
        </p:nvSpPr>
        <p:spPr>
          <a:xfrm>
            <a:off x="7017280" y="1893811"/>
            <a:ext cx="785793" cy="769441"/>
          </a:xfrm>
          <a:prstGeom prst="rect">
            <a:avLst/>
          </a:prstGeom>
        </p:spPr>
        <p:txBody>
          <a:bodyPr wrap="none">
            <a:spAutoFit/>
          </a:bodyPr>
          <a:lstStyle/>
          <a:p>
            <a:r>
              <a:rPr lang="en-US" sz="4400" b="1" dirty="0">
                <a:solidFill>
                  <a:schemeClr val="bg1"/>
                </a:solidFill>
                <a:latin typeface="Candara" panose="020E0502030303020204" pitchFamily="34" charset="0"/>
              </a:rPr>
              <a:t>64</a:t>
            </a:r>
            <a:endParaRPr lang="en-US" sz="4400" b="1" dirty="0"/>
          </a:p>
        </p:txBody>
      </p:sp>
      <p:sp>
        <p:nvSpPr>
          <p:cNvPr id="5" name="Rounded Rectangle 4"/>
          <p:cNvSpPr/>
          <p:nvPr/>
        </p:nvSpPr>
        <p:spPr>
          <a:xfrm>
            <a:off x="6064477" y="4003252"/>
            <a:ext cx="1267755" cy="118471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biLevel thresh="50000"/>
            <a:extLst>
              <a:ext uri="{28A0092B-C50C-407E-A947-70E740481C1C}">
                <a14:useLocalDpi xmlns:a14="http://schemas.microsoft.com/office/drawing/2010/main" val="0"/>
              </a:ext>
            </a:extLst>
          </a:blip>
          <a:stretch>
            <a:fillRect/>
          </a:stretch>
        </p:blipFill>
        <p:spPr>
          <a:xfrm>
            <a:off x="6159801" y="4057054"/>
            <a:ext cx="1077105" cy="1077105"/>
          </a:xfrm>
          <a:prstGeom prst="rect">
            <a:avLst/>
          </a:prstGeom>
        </p:spPr>
      </p:pic>
      <p:sp>
        <p:nvSpPr>
          <p:cNvPr id="20" name="Rounded Rectangle 19"/>
          <p:cNvSpPr/>
          <p:nvPr/>
        </p:nvSpPr>
        <p:spPr>
          <a:xfrm>
            <a:off x="7526746" y="4003252"/>
            <a:ext cx="1267755" cy="118471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ounded Rectangle 20"/>
          <p:cNvSpPr/>
          <p:nvPr/>
        </p:nvSpPr>
        <p:spPr>
          <a:xfrm>
            <a:off x="7526746" y="5354203"/>
            <a:ext cx="1267755" cy="118471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ounded Rectangle 21"/>
          <p:cNvSpPr/>
          <p:nvPr/>
        </p:nvSpPr>
        <p:spPr>
          <a:xfrm>
            <a:off x="6067206" y="5374069"/>
            <a:ext cx="1267755" cy="118471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4" cstate="print">
            <a:biLevel thresh="50000"/>
            <a:extLst>
              <a:ext uri="{28A0092B-C50C-407E-A947-70E740481C1C}">
                <a14:useLocalDpi xmlns:a14="http://schemas.microsoft.com/office/drawing/2010/main" val="0"/>
              </a:ext>
            </a:extLst>
          </a:blip>
          <a:srcRect l="9130" t="8965" r="8614" b="14573"/>
          <a:stretch/>
        </p:blipFill>
        <p:spPr>
          <a:xfrm>
            <a:off x="7636705" y="4107541"/>
            <a:ext cx="1050095" cy="976132"/>
          </a:xfrm>
          <a:prstGeom prst="rect">
            <a:avLst/>
          </a:prstGeom>
        </p:spPr>
      </p:pic>
      <p:pic>
        <p:nvPicPr>
          <p:cNvPr id="8" name="Picture 7"/>
          <p:cNvPicPr>
            <a:picLocks noChangeAspect="1"/>
          </p:cNvPicPr>
          <p:nvPr/>
        </p:nvPicPr>
        <p:blipFill rotWithShape="1">
          <a:blip r:embed="rId5" cstate="print">
            <a:biLevel thresh="25000"/>
            <a:extLst>
              <a:ext uri="{28A0092B-C50C-407E-A947-70E740481C1C}">
                <a14:useLocalDpi xmlns:a14="http://schemas.microsoft.com/office/drawing/2010/main" val="0"/>
              </a:ext>
            </a:extLst>
          </a:blip>
          <a:srcRect l="19236" t="19776" r="16616" b="23623"/>
          <a:stretch/>
        </p:blipFill>
        <p:spPr>
          <a:xfrm>
            <a:off x="6226499" y="5500788"/>
            <a:ext cx="1010407" cy="891539"/>
          </a:xfrm>
          <a:prstGeom prst="rect">
            <a:avLst/>
          </a:prstGeom>
          <a:noFill/>
          <a:ln>
            <a:noFill/>
          </a:ln>
        </p:spPr>
      </p:pic>
      <p:pic>
        <p:nvPicPr>
          <p:cNvPr id="12" name="Picture 11"/>
          <p:cNvPicPr>
            <a:picLocks noChangeAspect="1"/>
          </p:cNvPicPr>
          <p:nvPr/>
        </p:nvPicPr>
        <p:blipFill rotWithShape="1">
          <a:blip r:embed="rId6" cstate="print">
            <a:biLevel thresh="25000"/>
            <a:extLst>
              <a:ext uri="{28A0092B-C50C-407E-A947-70E740481C1C}">
                <a14:useLocalDpi xmlns:a14="http://schemas.microsoft.com/office/drawing/2010/main" val="0"/>
              </a:ext>
            </a:extLst>
          </a:blip>
          <a:srcRect l="26030" t="14661" r="24669" b="19566"/>
          <a:stretch/>
        </p:blipFill>
        <p:spPr>
          <a:xfrm>
            <a:off x="7794809" y="5453942"/>
            <a:ext cx="731628" cy="976065"/>
          </a:xfrm>
          <a:prstGeom prst="rect">
            <a:avLst/>
          </a:prstGeom>
        </p:spPr>
      </p:pic>
      <p:pic>
        <p:nvPicPr>
          <p:cNvPr id="19" name="Picture 18"/>
          <p:cNvPicPr>
            <a:picLocks noChangeAspect="1"/>
          </p:cNvPicPr>
          <p:nvPr/>
        </p:nvPicPr>
        <p:blipFill rotWithShape="1">
          <a:blip r:embed="rId7" cstate="print">
            <a:extLst>
              <a:ext uri="{28A0092B-C50C-407E-A947-70E740481C1C}">
                <a14:useLocalDpi xmlns:a14="http://schemas.microsoft.com/office/drawing/2010/main" val="0"/>
              </a:ext>
            </a:extLst>
          </a:blip>
          <a:srcRect t="8629" b="10304"/>
          <a:stretch/>
        </p:blipFill>
        <p:spPr>
          <a:xfrm>
            <a:off x="-1" y="3445489"/>
            <a:ext cx="5612696" cy="3412511"/>
          </a:xfrm>
          <a:prstGeom prst="rect">
            <a:avLst/>
          </a:prstGeom>
        </p:spPr>
      </p:pic>
      <p:sp>
        <p:nvSpPr>
          <p:cNvPr id="24" name="Slide Number Placeholder 2"/>
          <p:cNvSpPr txBox="1">
            <a:spLocks/>
          </p:cNvSpPr>
          <p:nvPr/>
        </p:nvSpPr>
        <p:spPr>
          <a:xfrm>
            <a:off x="8773973" y="6538913"/>
            <a:ext cx="598627" cy="232064"/>
          </a:xfrm>
          <a:prstGeom prst="rect">
            <a:avLst/>
          </a:prstGeom>
        </p:spPr>
        <p:txBody>
          <a:bodyPr/>
          <a:lstStyle>
            <a:defPPr>
              <a:defRPr lang="en-US"/>
            </a:defPPr>
            <a:lvl1pPr marL="0" algn="l" defTabSz="914226" rtl="0" eaLnBrk="1" latinLnBrk="0" hangingPunct="1">
              <a:defRPr sz="1700" kern="1200">
                <a:solidFill>
                  <a:schemeClr val="tx1"/>
                </a:solidFill>
                <a:latin typeface="+mn-lt"/>
                <a:ea typeface="+mn-ea"/>
                <a:cs typeface="+mn-cs"/>
              </a:defRPr>
            </a:lvl1pPr>
            <a:lvl2pPr marL="457113" algn="l" defTabSz="914226" rtl="0" eaLnBrk="1" latinLnBrk="0" hangingPunct="1">
              <a:defRPr sz="1700" kern="1200">
                <a:solidFill>
                  <a:schemeClr val="tx1"/>
                </a:solidFill>
                <a:latin typeface="+mn-lt"/>
                <a:ea typeface="+mn-ea"/>
                <a:cs typeface="+mn-cs"/>
              </a:defRPr>
            </a:lvl2pPr>
            <a:lvl3pPr marL="914226" algn="l" defTabSz="914226" rtl="0" eaLnBrk="1" latinLnBrk="0" hangingPunct="1">
              <a:defRPr sz="1700" kern="1200">
                <a:solidFill>
                  <a:schemeClr val="tx1"/>
                </a:solidFill>
                <a:latin typeface="+mn-lt"/>
                <a:ea typeface="+mn-ea"/>
                <a:cs typeface="+mn-cs"/>
              </a:defRPr>
            </a:lvl3pPr>
            <a:lvl4pPr marL="1371341" algn="l" defTabSz="914226" rtl="0" eaLnBrk="1" latinLnBrk="0" hangingPunct="1">
              <a:defRPr sz="1700" kern="1200">
                <a:solidFill>
                  <a:schemeClr val="tx1"/>
                </a:solidFill>
                <a:latin typeface="+mn-lt"/>
                <a:ea typeface="+mn-ea"/>
                <a:cs typeface="+mn-cs"/>
              </a:defRPr>
            </a:lvl4pPr>
            <a:lvl5pPr marL="1828453" algn="l" defTabSz="914226" rtl="0" eaLnBrk="1" latinLnBrk="0" hangingPunct="1">
              <a:defRPr sz="1700" kern="1200">
                <a:solidFill>
                  <a:schemeClr val="tx1"/>
                </a:solidFill>
                <a:latin typeface="+mn-lt"/>
                <a:ea typeface="+mn-ea"/>
                <a:cs typeface="+mn-cs"/>
              </a:defRPr>
            </a:lvl5pPr>
            <a:lvl6pPr marL="2285566" algn="l" defTabSz="914226" rtl="0" eaLnBrk="1" latinLnBrk="0" hangingPunct="1">
              <a:defRPr sz="1700" kern="1200">
                <a:solidFill>
                  <a:schemeClr val="tx1"/>
                </a:solidFill>
                <a:latin typeface="+mn-lt"/>
                <a:ea typeface="+mn-ea"/>
                <a:cs typeface="+mn-cs"/>
              </a:defRPr>
            </a:lvl6pPr>
            <a:lvl7pPr marL="2742679" algn="l" defTabSz="914226" rtl="0" eaLnBrk="1" latinLnBrk="0" hangingPunct="1">
              <a:defRPr sz="1700" kern="1200">
                <a:solidFill>
                  <a:schemeClr val="tx1"/>
                </a:solidFill>
                <a:latin typeface="+mn-lt"/>
                <a:ea typeface="+mn-ea"/>
                <a:cs typeface="+mn-cs"/>
              </a:defRPr>
            </a:lvl7pPr>
            <a:lvl8pPr marL="3199794" algn="l" defTabSz="914226" rtl="0" eaLnBrk="1" latinLnBrk="0" hangingPunct="1">
              <a:defRPr sz="1700" kern="1200">
                <a:solidFill>
                  <a:schemeClr val="tx1"/>
                </a:solidFill>
                <a:latin typeface="+mn-lt"/>
                <a:ea typeface="+mn-ea"/>
                <a:cs typeface="+mn-cs"/>
              </a:defRPr>
            </a:lvl8pPr>
            <a:lvl9pPr marL="3656907" algn="l" defTabSz="914226" rtl="0" eaLnBrk="1" latinLnBrk="0" hangingPunct="1">
              <a:defRPr sz="1700" kern="1200">
                <a:solidFill>
                  <a:schemeClr val="tx1"/>
                </a:solidFill>
                <a:latin typeface="+mn-lt"/>
                <a:ea typeface="+mn-ea"/>
                <a:cs typeface="+mn-cs"/>
              </a:defRPr>
            </a:lvl9pPr>
          </a:lstStyle>
          <a:p>
            <a:fld id="{F1ACB53C-CF31-2D44-B149-7AE3045845EE}" type="slidenum">
              <a:rPr lang="en-US" smtClean="0">
                <a:solidFill>
                  <a:schemeClr val="bg1"/>
                </a:solidFill>
              </a:rPr>
              <a:pPr/>
              <a:t>11</a:t>
            </a:fld>
            <a:endParaRPr lang="en-US" dirty="0">
              <a:solidFill>
                <a:schemeClr val="bg1"/>
              </a:solidFill>
            </a:endParaRPr>
          </a:p>
        </p:txBody>
      </p:sp>
    </p:spTree>
    <p:extLst>
      <p:ext uri="{BB962C8B-B14F-4D97-AF65-F5344CB8AC3E}">
        <p14:creationId xmlns:p14="http://schemas.microsoft.com/office/powerpoint/2010/main" val="41533460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1587"/>
            <a:ext cx="9142413" cy="946102"/>
          </a:xfrm>
          <a:prstGeom prst="rect">
            <a:avLst/>
          </a:prstGeom>
          <a:solidFill>
            <a:srgbClr val="3EB1C8"/>
          </a:solidFill>
        </p:spPr>
        <p:txBody>
          <a:bodyPr vert="horz" lIns="91440" tIns="45720" rIns="91440" bIns="45720" rtlCol="0" anchor="ctr">
            <a:normAutofit/>
          </a:bodyPr>
          <a:lstStyle>
            <a:lvl1pPr algn="ctr" defTabSz="457200" rtl="0" eaLnBrk="1" latinLnBrk="0" hangingPunct="1">
              <a:spcBef>
                <a:spcPct val="0"/>
              </a:spcBef>
              <a:buNone/>
              <a:defRPr sz="2400" b="1" kern="1200">
                <a:solidFill>
                  <a:schemeClr val="tx2"/>
                </a:solidFill>
                <a:latin typeface="+mj-lt"/>
                <a:ea typeface="+mj-ea"/>
                <a:cs typeface="+mj-cs"/>
              </a:defRPr>
            </a:lvl1pPr>
          </a:lstStyle>
          <a:p>
            <a:pPr lvl="0"/>
            <a:endParaRPr lang="en-US" dirty="0">
              <a:solidFill>
                <a:schemeClr val="bg1"/>
              </a:solidFill>
            </a:endParaRPr>
          </a:p>
        </p:txBody>
      </p:sp>
      <p:sp>
        <p:nvSpPr>
          <p:cNvPr id="3" name="Slide Number Placeholder 2"/>
          <p:cNvSpPr>
            <a:spLocks noGrp="1"/>
          </p:cNvSpPr>
          <p:nvPr>
            <p:ph type="sldNum" sz="quarter" idx="12"/>
          </p:nvPr>
        </p:nvSpPr>
        <p:spPr>
          <a:xfrm>
            <a:off x="8417864" y="5753085"/>
            <a:ext cx="457200" cy="319088"/>
          </a:xfrm>
        </p:spPr>
        <p:txBody>
          <a:bodyPr/>
          <a:lstStyle/>
          <a:p>
            <a:fld id="{F1ACB53C-CF31-2D44-B149-7AE3045845EE}" type="slidenum">
              <a:rPr lang="en-US" smtClean="0"/>
              <a:t>12</a:t>
            </a:fld>
            <a:endParaRPr lang="en-US" dirty="0"/>
          </a:p>
        </p:txBody>
      </p:sp>
      <p:sp>
        <p:nvSpPr>
          <p:cNvPr id="8" name="Rectangle 7"/>
          <p:cNvSpPr/>
          <p:nvPr/>
        </p:nvSpPr>
        <p:spPr>
          <a:xfrm>
            <a:off x="0" y="838200"/>
            <a:ext cx="9144000" cy="60198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a:off x="397879" y="162580"/>
            <a:ext cx="8348241" cy="523220"/>
          </a:xfrm>
          <a:prstGeom prst="rect">
            <a:avLst/>
          </a:prstGeom>
        </p:spPr>
        <p:txBody>
          <a:bodyPr wrap="square">
            <a:spAutoFit/>
          </a:bodyPr>
          <a:lstStyle/>
          <a:p>
            <a:pPr algn="ctr"/>
            <a:r>
              <a:rPr lang="en-US" sz="2800" b="1" dirty="0" smtClean="0">
                <a:solidFill>
                  <a:schemeClr val="bg1"/>
                </a:solidFill>
                <a:latin typeface="Candara" panose="020E0502030303020204" pitchFamily="34" charset="0"/>
              </a:rPr>
              <a:t>Bladder Cancer Patient Education</a:t>
            </a:r>
            <a:endParaRPr lang="en-US" sz="2800" dirty="0">
              <a:solidFill>
                <a:schemeClr val="bg1"/>
              </a:solidFill>
              <a:latin typeface="Candara" panose="020E0502030303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595" y="990600"/>
            <a:ext cx="1513205" cy="1958436"/>
          </a:xfrm>
          <a:prstGeom prst="rect">
            <a:avLst/>
          </a:prstGeom>
          <a:ln>
            <a:noFill/>
          </a:ln>
          <a:effectLst>
            <a:outerShdw blurRad="190500" algn="tl" rotWithShape="0">
              <a:srgbClr val="000000">
                <a:alpha val="70000"/>
              </a:srgbClr>
            </a:outerShdw>
          </a:effectLst>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124" y="3549835"/>
            <a:ext cx="1143212" cy="1481712"/>
          </a:xfrm>
          <a:prstGeom prst="rect">
            <a:avLst/>
          </a:prstGeom>
          <a:effectLst>
            <a:outerShdw blurRad="63500" sx="102000" sy="102000" algn="ctr" rotWithShape="0">
              <a:prstClr val="black">
                <a:alpha val="40000"/>
              </a:prstClr>
            </a:outerShdw>
          </a:effectLst>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5724" y="3702234"/>
            <a:ext cx="1138073" cy="1481713"/>
          </a:xfrm>
          <a:prstGeom prst="rect">
            <a:avLst/>
          </a:prstGeom>
          <a:effectLst>
            <a:outerShdw blurRad="63500" sx="102000" sy="102000" algn="ctr" rotWithShape="0">
              <a:prstClr val="black">
                <a:alpha val="40000"/>
              </a:prstClr>
            </a:outerShdw>
          </a:effectLst>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3222" y="3549567"/>
            <a:ext cx="1143778" cy="1481712"/>
          </a:xfrm>
          <a:prstGeom prst="rect">
            <a:avLst/>
          </a:prstGeom>
          <a:effectLst>
            <a:outerShdw blurRad="63500" sx="102000" sy="102000" algn="ctr" rotWithShape="0">
              <a:prstClr val="black">
                <a:alpha val="40000"/>
              </a:prstClr>
            </a:outerShdw>
          </a:effectLst>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33600" y="3701967"/>
            <a:ext cx="1143000" cy="1481713"/>
          </a:xfrm>
          <a:prstGeom prst="rect">
            <a:avLst/>
          </a:prstGeom>
          <a:effectLst>
            <a:outerShdw blurRad="63500" sx="102000" sy="102000" algn="ctr" rotWithShape="0">
              <a:prstClr val="black">
                <a:alpha val="40000"/>
              </a:prstClr>
            </a:outerShdw>
          </a:effectLst>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6784" y="4453829"/>
            <a:ext cx="1141402" cy="1479413"/>
          </a:xfrm>
          <a:prstGeom prst="rect">
            <a:avLst/>
          </a:prstGeom>
          <a:effectLst>
            <a:outerShdw blurRad="63500" sx="102000" sy="102000" algn="ctr" rotWithShape="0">
              <a:prstClr val="black">
                <a:alpha val="40000"/>
              </a:prstClr>
            </a:outerShdw>
          </a:effectLst>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6384" y="4606229"/>
            <a:ext cx="1144997" cy="1479366"/>
          </a:xfrm>
          <a:prstGeom prst="rect">
            <a:avLst/>
          </a:prstGeom>
          <a:effectLst>
            <a:outerShdw blurRad="63500" sx="102000" sy="102000" algn="ctr" rotWithShape="0">
              <a:prstClr val="black">
                <a:alpha val="40000"/>
              </a:prstClr>
            </a:outerShdw>
          </a:effectLst>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76400" y="4457313"/>
            <a:ext cx="1135636" cy="1468091"/>
          </a:xfrm>
          <a:prstGeom prst="rect">
            <a:avLst/>
          </a:prstGeom>
          <a:effectLst>
            <a:outerShdw blurRad="63500" sx="102000" sy="102000" algn="ctr" rotWithShape="0">
              <a:prstClr val="black">
                <a:alpha val="40000"/>
              </a:prstClr>
            </a:outerShdw>
          </a:effectLst>
        </p:spPr>
      </p:pic>
      <p:pic>
        <p:nvPicPr>
          <p:cNvPr id="20" name="Picture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87809" y="4611793"/>
            <a:ext cx="1141191" cy="1484207"/>
          </a:xfrm>
          <a:prstGeom prst="rect">
            <a:avLst/>
          </a:prstGeom>
          <a:effectLst>
            <a:outerShdw blurRad="63500" sx="102000" sy="102000" algn="ctr" rotWithShape="0">
              <a:prstClr val="black">
                <a:alpha val="40000"/>
              </a:prstClr>
            </a:outerShdw>
          </a:effectLst>
        </p:spPr>
      </p:pic>
      <p:pic>
        <p:nvPicPr>
          <p:cNvPr id="24" name="Picture 2"/>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4618" r="15432"/>
          <a:stretch/>
        </p:blipFill>
        <p:spPr bwMode="auto">
          <a:xfrm>
            <a:off x="6172200" y="977492"/>
            <a:ext cx="2743200" cy="2205952"/>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p:cNvSpPr/>
          <p:nvPr/>
        </p:nvSpPr>
        <p:spPr>
          <a:xfrm>
            <a:off x="6172200" y="3285137"/>
            <a:ext cx="2819400" cy="369332"/>
          </a:xfrm>
          <a:prstGeom prst="rect">
            <a:avLst/>
          </a:prstGeom>
        </p:spPr>
        <p:txBody>
          <a:bodyPr wrap="square">
            <a:spAutoFit/>
          </a:bodyPr>
          <a:lstStyle/>
          <a:p>
            <a:pPr algn="r"/>
            <a:r>
              <a:rPr lang="en-US" sz="1800" b="1" dirty="0" smtClean="0">
                <a:solidFill>
                  <a:schemeClr val="bg1"/>
                </a:solidFill>
                <a:latin typeface="Candara" panose="020E0502030303020204" pitchFamily="34" charset="0"/>
              </a:rPr>
              <a:t>www.BCAN.org</a:t>
            </a:r>
            <a:endParaRPr lang="en-US" sz="1800" b="1" dirty="0">
              <a:solidFill>
                <a:schemeClr val="bg1"/>
              </a:solidFill>
              <a:latin typeface="Candara" panose="020E0502030303020204" pitchFamily="34" charset="0"/>
            </a:endParaRPr>
          </a:p>
        </p:txBody>
      </p:sp>
      <p:sp>
        <p:nvSpPr>
          <p:cNvPr id="26" name="Rectangle 25"/>
          <p:cNvSpPr/>
          <p:nvPr/>
        </p:nvSpPr>
        <p:spPr>
          <a:xfrm>
            <a:off x="228600" y="3030969"/>
            <a:ext cx="3261667" cy="369332"/>
          </a:xfrm>
          <a:prstGeom prst="rect">
            <a:avLst/>
          </a:prstGeom>
        </p:spPr>
        <p:txBody>
          <a:bodyPr wrap="square">
            <a:spAutoFit/>
          </a:bodyPr>
          <a:lstStyle/>
          <a:p>
            <a:r>
              <a:rPr lang="en-US" sz="1800" b="1" dirty="0" smtClean="0">
                <a:solidFill>
                  <a:schemeClr val="bg1"/>
                </a:solidFill>
                <a:latin typeface="Candara" panose="020E0502030303020204" pitchFamily="34" charset="0"/>
              </a:rPr>
              <a:t>Patient Handbook</a:t>
            </a:r>
            <a:endParaRPr lang="en-US" sz="1800" b="1" dirty="0">
              <a:solidFill>
                <a:schemeClr val="bg1"/>
              </a:solidFill>
              <a:latin typeface="Candara" panose="020E0502030303020204" pitchFamily="34" charset="0"/>
            </a:endParaRPr>
          </a:p>
        </p:txBody>
      </p:sp>
      <p:sp>
        <p:nvSpPr>
          <p:cNvPr id="27" name="Rectangle 26"/>
          <p:cNvSpPr/>
          <p:nvPr/>
        </p:nvSpPr>
        <p:spPr>
          <a:xfrm>
            <a:off x="152400" y="6172200"/>
            <a:ext cx="4267200" cy="646331"/>
          </a:xfrm>
          <a:prstGeom prst="rect">
            <a:avLst/>
          </a:prstGeom>
        </p:spPr>
        <p:txBody>
          <a:bodyPr wrap="square">
            <a:spAutoFit/>
          </a:bodyPr>
          <a:lstStyle/>
          <a:p>
            <a:r>
              <a:rPr lang="en-US" sz="1800" b="1" dirty="0" smtClean="0">
                <a:solidFill>
                  <a:schemeClr val="bg1"/>
                </a:solidFill>
                <a:latin typeface="Candara" panose="020E0502030303020204" pitchFamily="34" charset="0"/>
              </a:rPr>
              <a:t>“Bladder Cancer: Get the Facts” </a:t>
            </a:r>
          </a:p>
          <a:p>
            <a:r>
              <a:rPr lang="en-US" sz="1800" b="1" dirty="0" smtClean="0">
                <a:solidFill>
                  <a:schemeClr val="bg1"/>
                </a:solidFill>
                <a:latin typeface="Candara" panose="020E0502030303020204" pitchFamily="34" charset="0"/>
              </a:rPr>
              <a:t>Tip Sheets</a:t>
            </a:r>
            <a:endParaRPr lang="en-US" sz="1800" b="1" dirty="0">
              <a:solidFill>
                <a:schemeClr val="bg1"/>
              </a:solidFill>
              <a:latin typeface="Candara" panose="020E0502030303020204" pitchFamily="34" charset="0"/>
            </a:endParaRPr>
          </a:p>
        </p:txBody>
      </p:sp>
      <p:pic>
        <p:nvPicPr>
          <p:cNvPr id="12" name="Picture 1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812036" y="1154437"/>
            <a:ext cx="2588879" cy="1843282"/>
          </a:xfrm>
          <a:prstGeom prst="rect">
            <a:avLst/>
          </a:prstGeom>
        </p:spPr>
      </p:pic>
      <p:pic>
        <p:nvPicPr>
          <p:cNvPr id="28" name="Picture 27"/>
          <p:cNvPicPr>
            <a:picLocks noChangeAspect="1"/>
          </p:cNvPicPr>
          <p:nvPr/>
        </p:nvPicPr>
        <p:blipFill rotWithShape="1">
          <a:blip r:embed="rId14" cstate="print">
            <a:extLst>
              <a:ext uri="{28A0092B-C50C-407E-A947-70E740481C1C}">
                <a14:useLocalDpi xmlns:a14="http://schemas.microsoft.com/office/drawing/2010/main" val="0"/>
              </a:ext>
            </a:extLst>
          </a:blip>
          <a:srcRect b="11846"/>
          <a:stretch/>
        </p:blipFill>
        <p:spPr>
          <a:xfrm>
            <a:off x="3877734" y="3854937"/>
            <a:ext cx="2675466" cy="1326663"/>
          </a:xfrm>
          <a:prstGeom prst="rect">
            <a:avLst/>
          </a:prstGeom>
          <a:ln>
            <a:noFill/>
          </a:ln>
          <a:effectLst>
            <a:outerShdw blurRad="63500" sx="102000" sy="102000" algn="ctr" rotWithShape="0">
              <a:prstClr val="black">
                <a:alpha val="40000"/>
              </a:prstClr>
            </a:outerShdw>
          </a:effectLst>
        </p:spPr>
      </p:pic>
      <p:sp>
        <p:nvSpPr>
          <p:cNvPr id="30" name="Rectangle 29"/>
          <p:cNvSpPr/>
          <p:nvPr/>
        </p:nvSpPr>
        <p:spPr>
          <a:xfrm>
            <a:off x="6705600" y="3992164"/>
            <a:ext cx="1828800" cy="923330"/>
          </a:xfrm>
          <a:prstGeom prst="rect">
            <a:avLst/>
          </a:prstGeom>
        </p:spPr>
        <p:txBody>
          <a:bodyPr wrap="square">
            <a:spAutoFit/>
          </a:bodyPr>
          <a:lstStyle/>
          <a:p>
            <a:r>
              <a:rPr lang="en-US" sz="1800" b="1" dirty="0" smtClean="0">
                <a:solidFill>
                  <a:schemeClr val="bg1"/>
                </a:solidFill>
                <a:latin typeface="Candara" panose="020E0502030303020204" pitchFamily="34" charset="0"/>
              </a:rPr>
              <a:t>“Conversations: Let’s Talk About Bladder Cancer”</a:t>
            </a:r>
            <a:endParaRPr lang="en-US" sz="1800" b="1" dirty="0">
              <a:solidFill>
                <a:schemeClr val="bg1"/>
              </a:solidFill>
              <a:latin typeface="Candara" panose="020E0502030303020204" pitchFamily="34" charset="0"/>
            </a:endParaRPr>
          </a:p>
        </p:txBody>
      </p:sp>
      <p:pic>
        <p:nvPicPr>
          <p:cNvPr id="1026" name="Picture 2"/>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18768"/>
          <a:stretch/>
        </p:blipFill>
        <p:spPr bwMode="auto">
          <a:xfrm>
            <a:off x="7086601" y="5181600"/>
            <a:ext cx="1828799" cy="1266366"/>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Rectangle 33"/>
          <p:cNvSpPr/>
          <p:nvPr/>
        </p:nvSpPr>
        <p:spPr>
          <a:xfrm>
            <a:off x="3581400" y="5553670"/>
            <a:ext cx="3352801" cy="923330"/>
          </a:xfrm>
          <a:prstGeom prst="rect">
            <a:avLst/>
          </a:prstGeom>
        </p:spPr>
        <p:txBody>
          <a:bodyPr wrap="square">
            <a:spAutoFit/>
          </a:bodyPr>
          <a:lstStyle/>
          <a:p>
            <a:pPr algn="r"/>
            <a:r>
              <a:rPr lang="en-US" sz="1800" b="1" dirty="0" smtClean="0">
                <a:solidFill>
                  <a:schemeClr val="bg1"/>
                </a:solidFill>
                <a:latin typeface="Candara" panose="020E0502030303020204" pitchFamily="34" charset="0"/>
              </a:rPr>
              <a:t>“The New Normal: </a:t>
            </a:r>
          </a:p>
          <a:p>
            <a:pPr algn="r"/>
            <a:r>
              <a:rPr lang="en-US" sz="1800" b="1" dirty="0" smtClean="0">
                <a:solidFill>
                  <a:schemeClr val="bg1"/>
                </a:solidFill>
                <a:latin typeface="Candara" panose="020E0502030303020204" pitchFamily="34" charset="0"/>
              </a:rPr>
              <a:t>Living with a Urinary Diversion”</a:t>
            </a:r>
          </a:p>
          <a:p>
            <a:pPr algn="r"/>
            <a:r>
              <a:rPr lang="en-US" sz="1800" b="1" dirty="0" smtClean="0">
                <a:solidFill>
                  <a:schemeClr val="bg1"/>
                </a:solidFill>
                <a:latin typeface="Candara" panose="020E0502030303020204" pitchFamily="34" charset="0"/>
              </a:rPr>
              <a:t>Interviews</a:t>
            </a:r>
            <a:endParaRPr lang="en-US" sz="1800" b="1" dirty="0">
              <a:solidFill>
                <a:schemeClr val="bg1"/>
              </a:solidFill>
              <a:latin typeface="Candara" panose="020E0502030303020204" pitchFamily="34" charset="0"/>
            </a:endParaRPr>
          </a:p>
        </p:txBody>
      </p:sp>
      <p:sp>
        <p:nvSpPr>
          <p:cNvPr id="35" name="Slide Number Placeholder 2"/>
          <p:cNvSpPr txBox="1">
            <a:spLocks/>
          </p:cNvSpPr>
          <p:nvPr/>
        </p:nvSpPr>
        <p:spPr>
          <a:xfrm>
            <a:off x="8686800" y="6516469"/>
            <a:ext cx="598627" cy="341531"/>
          </a:xfrm>
          <a:prstGeom prst="rect">
            <a:avLst/>
          </a:prstGeom>
        </p:spPr>
        <p:txBody>
          <a:bodyPr/>
          <a:lstStyle>
            <a:defPPr>
              <a:defRPr lang="en-US"/>
            </a:defPPr>
            <a:lvl1pPr marL="0" algn="l" defTabSz="914226" rtl="0" eaLnBrk="1" latinLnBrk="0" hangingPunct="1">
              <a:defRPr sz="1700" kern="1200">
                <a:solidFill>
                  <a:schemeClr val="tx1"/>
                </a:solidFill>
                <a:latin typeface="+mn-lt"/>
                <a:ea typeface="+mn-ea"/>
                <a:cs typeface="+mn-cs"/>
              </a:defRPr>
            </a:lvl1pPr>
            <a:lvl2pPr marL="457113" algn="l" defTabSz="914226" rtl="0" eaLnBrk="1" latinLnBrk="0" hangingPunct="1">
              <a:defRPr sz="1700" kern="1200">
                <a:solidFill>
                  <a:schemeClr val="tx1"/>
                </a:solidFill>
                <a:latin typeface="+mn-lt"/>
                <a:ea typeface="+mn-ea"/>
                <a:cs typeface="+mn-cs"/>
              </a:defRPr>
            </a:lvl2pPr>
            <a:lvl3pPr marL="914226" algn="l" defTabSz="914226" rtl="0" eaLnBrk="1" latinLnBrk="0" hangingPunct="1">
              <a:defRPr sz="1700" kern="1200">
                <a:solidFill>
                  <a:schemeClr val="tx1"/>
                </a:solidFill>
                <a:latin typeface="+mn-lt"/>
                <a:ea typeface="+mn-ea"/>
                <a:cs typeface="+mn-cs"/>
              </a:defRPr>
            </a:lvl3pPr>
            <a:lvl4pPr marL="1371341" algn="l" defTabSz="914226" rtl="0" eaLnBrk="1" latinLnBrk="0" hangingPunct="1">
              <a:defRPr sz="1700" kern="1200">
                <a:solidFill>
                  <a:schemeClr val="tx1"/>
                </a:solidFill>
                <a:latin typeface="+mn-lt"/>
                <a:ea typeface="+mn-ea"/>
                <a:cs typeface="+mn-cs"/>
              </a:defRPr>
            </a:lvl4pPr>
            <a:lvl5pPr marL="1828453" algn="l" defTabSz="914226" rtl="0" eaLnBrk="1" latinLnBrk="0" hangingPunct="1">
              <a:defRPr sz="1700" kern="1200">
                <a:solidFill>
                  <a:schemeClr val="tx1"/>
                </a:solidFill>
                <a:latin typeface="+mn-lt"/>
                <a:ea typeface="+mn-ea"/>
                <a:cs typeface="+mn-cs"/>
              </a:defRPr>
            </a:lvl5pPr>
            <a:lvl6pPr marL="2285566" algn="l" defTabSz="914226" rtl="0" eaLnBrk="1" latinLnBrk="0" hangingPunct="1">
              <a:defRPr sz="1700" kern="1200">
                <a:solidFill>
                  <a:schemeClr val="tx1"/>
                </a:solidFill>
                <a:latin typeface="+mn-lt"/>
                <a:ea typeface="+mn-ea"/>
                <a:cs typeface="+mn-cs"/>
              </a:defRPr>
            </a:lvl6pPr>
            <a:lvl7pPr marL="2742679" algn="l" defTabSz="914226" rtl="0" eaLnBrk="1" latinLnBrk="0" hangingPunct="1">
              <a:defRPr sz="1700" kern="1200">
                <a:solidFill>
                  <a:schemeClr val="tx1"/>
                </a:solidFill>
                <a:latin typeface="+mn-lt"/>
                <a:ea typeface="+mn-ea"/>
                <a:cs typeface="+mn-cs"/>
              </a:defRPr>
            </a:lvl7pPr>
            <a:lvl8pPr marL="3199794" algn="l" defTabSz="914226" rtl="0" eaLnBrk="1" latinLnBrk="0" hangingPunct="1">
              <a:defRPr sz="1700" kern="1200">
                <a:solidFill>
                  <a:schemeClr val="tx1"/>
                </a:solidFill>
                <a:latin typeface="+mn-lt"/>
                <a:ea typeface="+mn-ea"/>
                <a:cs typeface="+mn-cs"/>
              </a:defRPr>
            </a:lvl8pPr>
            <a:lvl9pPr marL="3656907" algn="l" defTabSz="914226" rtl="0" eaLnBrk="1" latinLnBrk="0" hangingPunct="1">
              <a:defRPr sz="1700" kern="1200">
                <a:solidFill>
                  <a:schemeClr val="tx1"/>
                </a:solidFill>
                <a:latin typeface="+mn-lt"/>
                <a:ea typeface="+mn-ea"/>
                <a:cs typeface="+mn-cs"/>
              </a:defRPr>
            </a:lvl9pPr>
          </a:lstStyle>
          <a:p>
            <a:fld id="{F1ACB53C-CF31-2D44-B149-7AE3045845EE}" type="slidenum">
              <a:rPr lang="en-US" smtClean="0">
                <a:solidFill>
                  <a:schemeClr val="bg1"/>
                </a:solidFill>
              </a:rPr>
              <a:pPr/>
              <a:t>12</a:t>
            </a:fld>
            <a:endParaRPr lang="en-US" dirty="0">
              <a:solidFill>
                <a:schemeClr val="bg1"/>
              </a:solidFill>
            </a:endParaRPr>
          </a:p>
        </p:txBody>
      </p:sp>
    </p:spTree>
    <p:extLst>
      <p:ext uri="{BB962C8B-B14F-4D97-AF65-F5344CB8AC3E}">
        <p14:creationId xmlns:p14="http://schemas.microsoft.com/office/powerpoint/2010/main" val="8483771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1587"/>
            <a:ext cx="9142413" cy="946102"/>
          </a:xfrm>
          <a:prstGeom prst="rect">
            <a:avLst/>
          </a:prstGeom>
          <a:solidFill>
            <a:srgbClr val="FF6900"/>
          </a:solidFill>
        </p:spPr>
        <p:txBody>
          <a:bodyPr vert="horz" lIns="91440" tIns="45720" rIns="91440" bIns="45720" rtlCol="0" anchor="ctr">
            <a:normAutofit/>
          </a:bodyPr>
          <a:lstStyle>
            <a:lvl1pPr algn="ctr" defTabSz="457200" rtl="0" eaLnBrk="1" latinLnBrk="0" hangingPunct="1">
              <a:spcBef>
                <a:spcPct val="0"/>
              </a:spcBef>
              <a:buNone/>
              <a:defRPr sz="2400" b="1" kern="1200">
                <a:solidFill>
                  <a:schemeClr val="tx2"/>
                </a:solidFill>
                <a:latin typeface="+mj-lt"/>
                <a:ea typeface="+mj-ea"/>
                <a:cs typeface="+mj-cs"/>
              </a:defRPr>
            </a:lvl1pPr>
          </a:lstStyle>
          <a:p>
            <a:pPr lvl="0"/>
            <a:endParaRPr lang="en-US" dirty="0">
              <a:solidFill>
                <a:schemeClr val="bg1"/>
              </a:solidFill>
            </a:endParaRPr>
          </a:p>
        </p:txBody>
      </p:sp>
      <p:sp>
        <p:nvSpPr>
          <p:cNvPr id="3" name="Slide Number Placeholder 2"/>
          <p:cNvSpPr>
            <a:spLocks noGrp="1"/>
          </p:cNvSpPr>
          <p:nvPr>
            <p:ph type="sldNum" sz="quarter" idx="12"/>
          </p:nvPr>
        </p:nvSpPr>
        <p:spPr>
          <a:xfrm>
            <a:off x="8686800" y="6462712"/>
            <a:ext cx="457200" cy="319088"/>
          </a:xfrm>
        </p:spPr>
        <p:txBody>
          <a:bodyPr/>
          <a:lstStyle/>
          <a:p>
            <a:fld id="{F1ACB53C-CF31-2D44-B149-7AE3045845EE}" type="slidenum">
              <a:rPr lang="en-US" smtClean="0"/>
              <a:t>13</a:t>
            </a:fld>
            <a:endParaRPr lang="en-US" dirty="0"/>
          </a:p>
        </p:txBody>
      </p:sp>
      <p:sp>
        <p:nvSpPr>
          <p:cNvPr id="8" name="Rectangle 7"/>
          <p:cNvSpPr/>
          <p:nvPr/>
        </p:nvSpPr>
        <p:spPr>
          <a:xfrm>
            <a:off x="0" y="838200"/>
            <a:ext cx="9144000" cy="6019799"/>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0" y="162580"/>
            <a:ext cx="9143999" cy="523220"/>
          </a:xfrm>
          <a:prstGeom prst="rect">
            <a:avLst/>
          </a:prstGeom>
        </p:spPr>
        <p:txBody>
          <a:bodyPr wrap="square">
            <a:spAutoFit/>
          </a:bodyPr>
          <a:lstStyle/>
          <a:p>
            <a:pPr algn="ctr"/>
            <a:r>
              <a:rPr lang="en-US" sz="2800" b="1" dirty="0" smtClean="0">
                <a:solidFill>
                  <a:schemeClr val="bg1"/>
                </a:solidFill>
                <a:latin typeface="Candara" panose="020E0502030303020204" pitchFamily="34" charset="0"/>
              </a:rPr>
              <a:t>Bladder Cancer Patient Support</a:t>
            </a:r>
            <a:endParaRPr lang="en-US" sz="2800" dirty="0">
              <a:solidFill>
                <a:schemeClr val="bg1"/>
              </a:solidFill>
              <a:latin typeface="Candara" panose="020E0502030303020204" pitchFamily="34" charset="0"/>
            </a:endParaRPr>
          </a:p>
        </p:txBody>
      </p:sp>
      <p:sp>
        <p:nvSpPr>
          <p:cNvPr id="2" name="Rounded Rectangle 1"/>
          <p:cNvSpPr/>
          <p:nvPr/>
        </p:nvSpPr>
        <p:spPr>
          <a:xfrm>
            <a:off x="676835" y="1143000"/>
            <a:ext cx="3818965" cy="25526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79112" y="1828801"/>
            <a:ext cx="1354488" cy="1354488"/>
          </a:xfrm>
          <a:prstGeom prst="rect">
            <a:avLst/>
          </a:prstGeom>
        </p:spPr>
      </p:pic>
      <p:sp>
        <p:nvSpPr>
          <p:cNvPr id="27" name="Content Placeholder 1"/>
          <p:cNvSpPr txBox="1">
            <a:spLocks/>
          </p:cNvSpPr>
          <p:nvPr/>
        </p:nvSpPr>
        <p:spPr>
          <a:xfrm>
            <a:off x="609600" y="1776236"/>
            <a:ext cx="3581400" cy="1271765"/>
          </a:xfrm>
          <a:prstGeom prst="rect">
            <a:avLst/>
          </a:prstGeom>
        </p:spPr>
        <p:txBody>
          <a:bodyPr/>
          <a:lstStyle>
            <a:lvl1pPr marL="365691" indent="-255984" algn="l" rtl="0" eaLnBrk="1" latinLnBrk="0" hangingPunct="1">
              <a:spcBef>
                <a:spcPts val="401"/>
              </a:spcBef>
              <a:spcAft>
                <a:spcPts val="0"/>
              </a:spcAft>
              <a:buClr>
                <a:schemeClr val="accent1">
                  <a:lumMod val="75000"/>
                </a:schemeClr>
              </a:buClr>
              <a:buSzPct val="68000"/>
              <a:buFont typeface="Arial" panose="020B0604020202020204" pitchFamily="34" charset="0"/>
              <a:buChar char="•"/>
              <a:defRPr kumimoji="0" sz="2700" kern="1200">
                <a:solidFill>
                  <a:schemeClr val="tx1"/>
                </a:solidFill>
                <a:latin typeface="Arial" panose="020B0604020202020204" pitchFamily="34" charset="0"/>
                <a:ea typeface="+mn-ea"/>
                <a:cs typeface="Arial" panose="020B0604020202020204" pitchFamily="34" charset="0"/>
              </a:defRPr>
            </a:lvl1pPr>
            <a:lvl2pPr marL="621673" indent="-228556" algn="l" rtl="0" eaLnBrk="1" latinLnBrk="0" hangingPunct="1">
              <a:spcBef>
                <a:spcPts val="325"/>
              </a:spcBef>
              <a:buClr>
                <a:schemeClr val="accent1">
                  <a:lumMod val="75000"/>
                </a:schemeClr>
              </a:buClr>
              <a:buFont typeface="Arial" panose="020B0604020202020204" pitchFamily="34" charset="0"/>
              <a:buChar char="•"/>
              <a:defRPr kumimoji="0" sz="2300" kern="1200">
                <a:solidFill>
                  <a:schemeClr val="tx1"/>
                </a:solidFill>
                <a:latin typeface="Arial" panose="020B0604020202020204" pitchFamily="34" charset="0"/>
                <a:ea typeface="+mn-ea"/>
                <a:cs typeface="Arial" panose="020B0604020202020204" pitchFamily="34" charset="0"/>
              </a:defRPr>
            </a:lvl2pPr>
            <a:lvl3pPr marL="859372" indent="-228556" algn="l" rtl="0" eaLnBrk="1" latinLnBrk="0" hangingPunct="1">
              <a:spcBef>
                <a:spcPts val="350"/>
              </a:spcBef>
              <a:buClr>
                <a:schemeClr val="accent1">
                  <a:lumMod val="75000"/>
                </a:schemeClr>
              </a:buClr>
              <a:buSzPct val="100000"/>
              <a:buFont typeface="Arial" panose="020B0604020202020204" pitchFamily="34" charset="0"/>
              <a:buChar char="•"/>
              <a:defRPr kumimoji="0" sz="2100" kern="1200">
                <a:solidFill>
                  <a:schemeClr val="tx1"/>
                </a:solidFill>
                <a:latin typeface="Arial" panose="020B0604020202020204" pitchFamily="34" charset="0"/>
                <a:ea typeface="+mn-ea"/>
                <a:cs typeface="Arial" panose="020B0604020202020204" pitchFamily="34" charset="0"/>
              </a:defRPr>
            </a:lvl3pPr>
            <a:lvl4pPr marL="1142784" indent="-228556" algn="l" rtl="0" eaLnBrk="1" latinLnBrk="0" hangingPunct="1">
              <a:spcBef>
                <a:spcPts val="350"/>
              </a:spcBef>
              <a:buClr>
                <a:schemeClr val="accent1">
                  <a:lumMod val="75000"/>
                </a:schemeClr>
              </a:buClr>
              <a:buFont typeface="Arial" panose="020B0604020202020204" pitchFamily="34" charset="0"/>
              <a:buChar char="•"/>
              <a:defRPr kumimoji="0" sz="1900" kern="1200">
                <a:solidFill>
                  <a:schemeClr val="tx1"/>
                </a:solidFill>
                <a:latin typeface="Arial" panose="020B0604020202020204" pitchFamily="34" charset="0"/>
                <a:ea typeface="+mn-ea"/>
                <a:cs typeface="Arial" panose="020B0604020202020204" pitchFamily="34" charset="0"/>
              </a:defRPr>
            </a:lvl4pPr>
            <a:lvl5pPr marL="1371341" indent="-228556" algn="l" rtl="0" eaLnBrk="1" latinLnBrk="0" hangingPunct="1">
              <a:spcBef>
                <a:spcPts val="350"/>
              </a:spcBef>
              <a:buClr>
                <a:schemeClr val="accent1">
                  <a:lumMod val="75000"/>
                </a:schemeClr>
              </a:buClr>
              <a:buFont typeface="Arial" panose="020B0604020202020204" pitchFamily="34" charset="0"/>
              <a:buChar char="•"/>
              <a:defRPr kumimoji="0" sz="1700" kern="1200">
                <a:solidFill>
                  <a:schemeClr val="tx1"/>
                </a:solidFill>
                <a:latin typeface="Arial" panose="020B0604020202020204" pitchFamily="34" charset="0"/>
                <a:ea typeface="+mn-ea"/>
                <a:cs typeface="Arial" panose="020B0604020202020204" pitchFamily="34" charset="0"/>
              </a:defRPr>
            </a:lvl5pPr>
            <a:lvl6pPr marL="1599897" indent="-228556" algn="l" rtl="0" eaLnBrk="1" latinLnBrk="0" hangingPunct="1">
              <a:spcBef>
                <a:spcPts val="350"/>
              </a:spcBef>
              <a:buClr>
                <a:schemeClr val="accent3"/>
              </a:buClr>
              <a:buFont typeface="Wingdings 2"/>
              <a:buChar char=""/>
              <a:defRPr kumimoji="0" sz="1700" kern="1200">
                <a:solidFill>
                  <a:schemeClr val="tx1"/>
                </a:solidFill>
                <a:latin typeface="+mn-lt"/>
                <a:ea typeface="+mn-ea"/>
                <a:cs typeface="+mn-cs"/>
              </a:defRPr>
            </a:lvl6pPr>
            <a:lvl7pPr marL="1828453" indent="-228556"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010" indent="-228556"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5566" indent="-228556"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algn="r" defTabSz="914400">
              <a:lnSpc>
                <a:spcPct val="150000"/>
              </a:lnSpc>
              <a:spcBef>
                <a:spcPts val="0"/>
              </a:spcBef>
              <a:buClrTx/>
              <a:buSzTx/>
              <a:buNone/>
            </a:pPr>
            <a:r>
              <a:rPr lang="en-US" sz="2800" b="1" dirty="0" smtClean="0">
                <a:solidFill>
                  <a:schemeClr val="tx1">
                    <a:lumMod val="65000"/>
                    <a:lumOff val="35000"/>
                  </a:schemeClr>
                </a:solidFill>
                <a:latin typeface="Candara" panose="020E0502030303020204" pitchFamily="34" charset="0"/>
              </a:rPr>
              <a:t>Clinical Trials </a:t>
            </a:r>
          </a:p>
          <a:p>
            <a:pPr marL="0" indent="0" algn="r" defTabSz="914400">
              <a:lnSpc>
                <a:spcPct val="150000"/>
              </a:lnSpc>
              <a:spcBef>
                <a:spcPts val="0"/>
              </a:spcBef>
              <a:buClrTx/>
              <a:buSzTx/>
              <a:buNone/>
            </a:pPr>
            <a:r>
              <a:rPr lang="en-US" sz="2800" b="1" dirty="0" smtClean="0">
                <a:solidFill>
                  <a:schemeClr val="tx1">
                    <a:lumMod val="65000"/>
                    <a:lumOff val="35000"/>
                  </a:schemeClr>
                </a:solidFill>
                <a:latin typeface="Candara" panose="020E0502030303020204" pitchFamily="34" charset="0"/>
              </a:rPr>
              <a:t>Dashboard </a:t>
            </a:r>
          </a:p>
        </p:txBody>
      </p:sp>
      <p:sp>
        <p:nvSpPr>
          <p:cNvPr id="31" name="Rounded Rectangle 30"/>
          <p:cNvSpPr/>
          <p:nvPr/>
        </p:nvSpPr>
        <p:spPr>
          <a:xfrm>
            <a:off x="4648201" y="3962401"/>
            <a:ext cx="3753765" cy="2590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7285" y="4013519"/>
            <a:ext cx="2234882" cy="2234882"/>
          </a:xfrm>
          <a:prstGeom prst="rect">
            <a:avLst/>
          </a:prstGeom>
        </p:spPr>
      </p:pic>
      <p:sp>
        <p:nvSpPr>
          <p:cNvPr id="5" name="Rectangle 4"/>
          <p:cNvSpPr/>
          <p:nvPr/>
        </p:nvSpPr>
        <p:spPr>
          <a:xfrm>
            <a:off x="4996459" y="5410201"/>
            <a:ext cx="3057247" cy="671851"/>
          </a:xfrm>
          <a:prstGeom prst="rect">
            <a:avLst/>
          </a:prstGeom>
        </p:spPr>
        <p:txBody>
          <a:bodyPr wrap="none">
            <a:spAutoFit/>
          </a:bodyPr>
          <a:lstStyle/>
          <a:p>
            <a:pPr defTabSz="914400">
              <a:lnSpc>
                <a:spcPct val="150000"/>
              </a:lnSpc>
            </a:pPr>
            <a:r>
              <a:rPr lang="en-US" sz="2800" b="1" dirty="0" smtClean="0">
                <a:solidFill>
                  <a:schemeClr val="tx1">
                    <a:lumMod val="65000"/>
                    <a:lumOff val="35000"/>
                  </a:schemeClr>
                </a:solidFill>
                <a:latin typeface="Candara" panose="020E0502030303020204" pitchFamily="34" charset="0"/>
              </a:rPr>
              <a:t>Online </a:t>
            </a:r>
            <a:r>
              <a:rPr lang="en-US" sz="2800" b="1" dirty="0">
                <a:solidFill>
                  <a:schemeClr val="tx1">
                    <a:lumMod val="65000"/>
                    <a:lumOff val="35000"/>
                  </a:schemeClr>
                </a:solidFill>
                <a:latin typeface="Candara" panose="020E0502030303020204" pitchFamily="34" charset="0"/>
              </a:rPr>
              <a:t>Community</a:t>
            </a:r>
          </a:p>
        </p:txBody>
      </p:sp>
      <p:sp>
        <p:nvSpPr>
          <p:cNvPr id="30" name="Rounded Rectangle 29"/>
          <p:cNvSpPr/>
          <p:nvPr/>
        </p:nvSpPr>
        <p:spPr>
          <a:xfrm>
            <a:off x="4648201" y="1143000"/>
            <a:ext cx="3742764" cy="25527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p:cNvPicPr>
            <a:picLocks noChangeAspect="1"/>
          </p:cNvPicPr>
          <p:nvPr/>
        </p:nvPicPr>
        <p:blipFill rotWithShape="1">
          <a:blip r:embed="rId6" cstate="print">
            <a:extLst>
              <a:ext uri="{28A0092B-C50C-407E-A947-70E740481C1C}">
                <a14:useLocalDpi xmlns:a14="http://schemas.microsoft.com/office/drawing/2010/main" val="0"/>
              </a:ext>
            </a:extLst>
          </a:blip>
          <a:srcRect l="26608" r="26406" b="43426"/>
          <a:stretch/>
        </p:blipFill>
        <p:spPr>
          <a:xfrm>
            <a:off x="5087822" y="1295401"/>
            <a:ext cx="2760778" cy="2057400"/>
          </a:xfrm>
          <a:prstGeom prst="rect">
            <a:avLst/>
          </a:prstGeom>
        </p:spPr>
      </p:pic>
      <p:sp>
        <p:nvSpPr>
          <p:cNvPr id="32" name="Rounded Rectangle 31"/>
          <p:cNvSpPr/>
          <p:nvPr/>
        </p:nvSpPr>
        <p:spPr>
          <a:xfrm>
            <a:off x="667869" y="3962401"/>
            <a:ext cx="3827931" cy="2590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8601" y="4233673"/>
            <a:ext cx="3075432" cy="2048256"/>
          </a:xfrm>
          <a:prstGeom prst="rect">
            <a:avLst/>
          </a:prstGeom>
        </p:spPr>
      </p:pic>
      <p:sp>
        <p:nvSpPr>
          <p:cNvPr id="34" name="Slide Number Placeholder 2"/>
          <p:cNvSpPr txBox="1">
            <a:spLocks/>
          </p:cNvSpPr>
          <p:nvPr/>
        </p:nvSpPr>
        <p:spPr>
          <a:xfrm>
            <a:off x="8686800" y="6516469"/>
            <a:ext cx="598627" cy="341531"/>
          </a:xfrm>
          <a:prstGeom prst="rect">
            <a:avLst/>
          </a:prstGeom>
        </p:spPr>
        <p:txBody>
          <a:bodyPr/>
          <a:lstStyle>
            <a:defPPr>
              <a:defRPr lang="en-US"/>
            </a:defPPr>
            <a:lvl1pPr marL="0" algn="l" defTabSz="914226" rtl="0" eaLnBrk="1" latinLnBrk="0" hangingPunct="1">
              <a:defRPr sz="1700" kern="1200">
                <a:solidFill>
                  <a:schemeClr val="tx1"/>
                </a:solidFill>
                <a:latin typeface="+mn-lt"/>
                <a:ea typeface="+mn-ea"/>
                <a:cs typeface="+mn-cs"/>
              </a:defRPr>
            </a:lvl1pPr>
            <a:lvl2pPr marL="457113" algn="l" defTabSz="914226" rtl="0" eaLnBrk="1" latinLnBrk="0" hangingPunct="1">
              <a:defRPr sz="1700" kern="1200">
                <a:solidFill>
                  <a:schemeClr val="tx1"/>
                </a:solidFill>
                <a:latin typeface="+mn-lt"/>
                <a:ea typeface="+mn-ea"/>
                <a:cs typeface="+mn-cs"/>
              </a:defRPr>
            </a:lvl2pPr>
            <a:lvl3pPr marL="914226" algn="l" defTabSz="914226" rtl="0" eaLnBrk="1" latinLnBrk="0" hangingPunct="1">
              <a:defRPr sz="1700" kern="1200">
                <a:solidFill>
                  <a:schemeClr val="tx1"/>
                </a:solidFill>
                <a:latin typeface="+mn-lt"/>
                <a:ea typeface="+mn-ea"/>
                <a:cs typeface="+mn-cs"/>
              </a:defRPr>
            </a:lvl3pPr>
            <a:lvl4pPr marL="1371341" algn="l" defTabSz="914226" rtl="0" eaLnBrk="1" latinLnBrk="0" hangingPunct="1">
              <a:defRPr sz="1700" kern="1200">
                <a:solidFill>
                  <a:schemeClr val="tx1"/>
                </a:solidFill>
                <a:latin typeface="+mn-lt"/>
                <a:ea typeface="+mn-ea"/>
                <a:cs typeface="+mn-cs"/>
              </a:defRPr>
            </a:lvl4pPr>
            <a:lvl5pPr marL="1828453" algn="l" defTabSz="914226" rtl="0" eaLnBrk="1" latinLnBrk="0" hangingPunct="1">
              <a:defRPr sz="1700" kern="1200">
                <a:solidFill>
                  <a:schemeClr val="tx1"/>
                </a:solidFill>
                <a:latin typeface="+mn-lt"/>
                <a:ea typeface="+mn-ea"/>
                <a:cs typeface="+mn-cs"/>
              </a:defRPr>
            </a:lvl5pPr>
            <a:lvl6pPr marL="2285566" algn="l" defTabSz="914226" rtl="0" eaLnBrk="1" latinLnBrk="0" hangingPunct="1">
              <a:defRPr sz="1700" kern="1200">
                <a:solidFill>
                  <a:schemeClr val="tx1"/>
                </a:solidFill>
                <a:latin typeface="+mn-lt"/>
                <a:ea typeface="+mn-ea"/>
                <a:cs typeface="+mn-cs"/>
              </a:defRPr>
            </a:lvl6pPr>
            <a:lvl7pPr marL="2742679" algn="l" defTabSz="914226" rtl="0" eaLnBrk="1" latinLnBrk="0" hangingPunct="1">
              <a:defRPr sz="1700" kern="1200">
                <a:solidFill>
                  <a:schemeClr val="tx1"/>
                </a:solidFill>
                <a:latin typeface="+mn-lt"/>
                <a:ea typeface="+mn-ea"/>
                <a:cs typeface="+mn-cs"/>
              </a:defRPr>
            </a:lvl7pPr>
            <a:lvl8pPr marL="3199794" algn="l" defTabSz="914226" rtl="0" eaLnBrk="1" latinLnBrk="0" hangingPunct="1">
              <a:defRPr sz="1700" kern="1200">
                <a:solidFill>
                  <a:schemeClr val="tx1"/>
                </a:solidFill>
                <a:latin typeface="+mn-lt"/>
                <a:ea typeface="+mn-ea"/>
                <a:cs typeface="+mn-cs"/>
              </a:defRPr>
            </a:lvl8pPr>
            <a:lvl9pPr marL="3656907" algn="l" defTabSz="914226" rtl="0" eaLnBrk="1" latinLnBrk="0" hangingPunct="1">
              <a:defRPr sz="1700" kern="1200">
                <a:solidFill>
                  <a:schemeClr val="tx1"/>
                </a:solidFill>
                <a:latin typeface="+mn-lt"/>
                <a:ea typeface="+mn-ea"/>
                <a:cs typeface="+mn-cs"/>
              </a:defRPr>
            </a:lvl9pPr>
          </a:lstStyle>
          <a:p>
            <a:fld id="{F1ACB53C-CF31-2D44-B149-7AE3045845EE}" type="slidenum">
              <a:rPr lang="en-US" smtClean="0">
                <a:solidFill>
                  <a:schemeClr val="bg1"/>
                </a:solidFill>
              </a:rPr>
              <a:pPr/>
              <a:t>13</a:t>
            </a:fld>
            <a:endParaRPr lang="en-US" dirty="0">
              <a:solidFill>
                <a:schemeClr val="bg1"/>
              </a:solidFill>
            </a:endParaRPr>
          </a:p>
        </p:txBody>
      </p:sp>
    </p:spTree>
    <p:extLst>
      <p:ext uri="{BB962C8B-B14F-4D97-AF65-F5344CB8AC3E}">
        <p14:creationId xmlns:p14="http://schemas.microsoft.com/office/powerpoint/2010/main" val="32320461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p:cNvSpPr txBox="1">
            <a:spLocks/>
          </p:cNvSpPr>
          <p:nvPr/>
        </p:nvSpPr>
        <p:spPr>
          <a:xfrm>
            <a:off x="0" y="-1587"/>
            <a:ext cx="9142413" cy="946102"/>
          </a:xfrm>
          <a:prstGeom prst="rect">
            <a:avLst/>
          </a:prstGeom>
          <a:solidFill>
            <a:schemeClr val="tx1">
              <a:lumMod val="50000"/>
              <a:lumOff val="50000"/>
            </a:schemeClr>
          </a:solidFill>
        </p:spPr>
        <p:txBody>
          <a:bodyPr vert="horz" lIns="91440" tIns="45720" rIns="91440" bIns="45720" rtlCol="0" anchor="ctr">
            <a:normAutofit/>
          </a:bodyPr>
          <a:lstStyle>
            <a:lvl1pPr algn="ctr" defTabSz="457200" rtl="0" eaLnBrk="1" latinLnBrk="0" hangingPunct="1">
              <a:spcBef>
                <a:spcPct val="0"/>
              </a:spcBef>
              <a:buNone/>
              <a:defRPr sz="2400" b="1" kern="1200">
                <a:solidFill>
                  <a:schemeClr val="tx2"/>
                </a:solidFill>
                <a:latin typeface="+mj-lt"/>
                <a:ea typeface="+mj-ea"/>
                <a:cs typeface="+mj-cs"/>
              </a:defRPr>
            </a:lvl1pPr>
          </a:lstStyle>
          <a:p>
            <a:pPr lvl="0"/>
            <a:endParaRPr lang="en-US" dirty="0">
              <a:solidFill>
                <a:schemeClr val="bg1"/>
              </a:solidFill>
            </a:endParaRPr>
          </a:p>
        </p:txBody>
      </p:sp>
      <p:sp>
        <p:nvSpPr>
          <p:cNvPr id="2" name="Content Placeholder 1"/>
          <p:cNvSpPr>
            <a:spLocks noGrp="1"/>
          </p:cNvSpPr>
          <p:nvPr>
            <p:ph idx="1"/>
          </p:nvPr>
        </p:nvSpPr>
        <p:spPr>
          <a:xfrm>
            <a:off x="7239000" y="2133600"/>
            <a:ext cx="1676400" cy="504225"/>
          </a:xfrm>
        </p:spPr>
        <p:txBody>
          <a:bodyPr>
            <a:normAutofit/>
          </a:bodyPr>
          <a:lstStyle/>
          <a:p>
            <a:pPr marL="109707" indent="0" algn="r">
              <a:buClrTx/>
              <a:buSzPct val="100000"/>
              <a:buNone/>
            </a:pPr>
            <a:r>
              <a:rPr lang="en-US" sz="2000" b="1" dirty="0" smtClean="0">
                <a:solidFill>
                  <a:schemeClr val="tx1">
                    <a:lumMod val="65000"/>
                    <a:lumOff val="35000"/>
                  </a:schemeClr>
                </a:solidFill>
                <a:latin typeface="Candara" panose="020E0502030303020204" pitchFamily="34" charset="0"/>
              </a:rPr>
              <a:t>Volunteer</a:t>
            </a:r>
          </a:p>
          <a:p>
            <a:pPr marL="109707" indent="0">
              <a:buNone/>
            </a:pPr>
            <a:endParaRPr lang="en-US" sz="1800" dirty="0" smtClean="0">
              <a:latin typeface="Gill Sans MT" panose="020B0502020104020203" pitchFamily="34" charset="0"/>
            </a:endParaRPr>
          </a:p>
          <a:p>
            <a:endParaRPr lang="en-US" sz="1800" dirty="0"/>
          </a:p>
        </p:txBody>
      </p:sp>
      <p:sp>
        <p:nvSpPr>
          <p:cNvPr id="3" name="Title 2"/>
          <p:cNvSpPr>
            <a:spLocks noGrp="1"/>
          </p:cNvSpPr>
          <p:nvPr>
            <p:ph type="title"/>
          </p:nvPr>
        </p:nvSpPr>
        <p:spPr>
          <a:xfrm>
            <a:off x="381000" y="-76200"/>
            <a:ext cx="8229600" cy="1143000"/>
          </a:xfrm>
        </p:spPr>
        <p:txBody>
          <a:bodyPr>
            <a:normAutofit/>
          </a:bodyPr>
          <a:lstStyle/>
          <a:p>
            <a:pPr algn="ctr"/>
            <a:r>
              <a:rPr lang="en-US" sz="4000" dirty="0" smtClean="0">
                <a:solidFill>
                  <a:schemeClr val="bg1"/>
                </a:solidFill>
                <a:latin typeface="Candara" panose="020E0502030303020204" pitchFamily="34" charset="0"/>
              </a:rPr>
              <a:t>How Can I Help?</a:t>
            </a:r>
            <a:endParaRPr lang="en-US" sz="4000" dirty="0">
              <a:solidFill>
                <a:schemeClr val="bg1"/>
              </a:solidFill>
              <a:latin typeface="Candara" panose="020E0502030303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5105400"/>
            <a:ext cx="2250120" cy="1568712"/>
          </a:xfrm>
          <a:prstGeom prst="rect">
            <a:avLst/>
          </a:prstGeom>
          <a:ln>
            <a:noFill/>
          </a:ln>
          <a:effectLst>
            <a:softEdge rad="0"/>
          </a:effectLst>
        </p:spPr>
      </p:pic>
      <p:sp>
        <p:nvSpPr>
          <p:cNvPr id="10" name="Rounded Rectangle 9"/>
          <p:cNvSpPr/>
          <p:nvPr/>
        </p:nvSpPr>
        <p:spPr>
          <a:xfrm>
            <a:off x="5943600" y="1143000"/>
            <a:ext cx="3352800" cy="838200"/>
          </a:xfrm>
          <a:prstGeom prst="roundRect">
            <a:avLst/>
          </a:prstGeom>
          <a:solidFill>
            <a:srgbClr val="FF6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2"/>
          <p:cNvSpPr txBox="1">
            <a:spLocks/>
          </p:cNvSpPr>
          <p:nvPr/>
        </p:nvSpPr>
        <p:spPr>
          <a:xfrm>
            <a:off x="6248400" y="1143000"/>
            <a:ext cx="2590800" cy="825568"/>
          </a:xfrm>
          <a:prstGeom prst="rect">
            <a:avLst/>
          </a:prstGeom>
        </p:spPr>
        <p:txBody>
          <a:bodyPr vert="horz" lIns="91422" tIns="45711" rIns="91422" bIns="45711"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3700" b="1" kern="1200">
                <a:solidFill>
                  <a:schemeClr val="accent1">
                    <a:lumMod val="75000"/>
                  </a:schemeClr>
                </a:solidFill>
                <a:effectLst/>
                <a:latin typeface="Gill Sans MT" panose="020B0502020104020203" pitchFamily="34" charset="0"/>
                <a:ea typeface="+mj-ea"/>
                <a:cs typeface="+mj-cs"/>
              </a:defRPr>
            </a:lvl1pPr>
            <a:extLst/>
          </a:lstStyle>
          <a:p>
            <a:pPr algn="r" defTabSz="914400"/>
            <a:r>
              <a:rPr lang="en-US" sz="3000" dirty="0" smtClean="0">
                <a:solidFill>
                  <a:schemeClr val="bg1"/>
                </a:solidFill>
                <a:latin typeface="Candara" panose="020E0502030303020204" pitchFamily="34" charset="0"/>
              </a:rPr>
              <a:t>Get involved!</a:t>
            </a:r>
            <a:endParaRPr lang="en-US" sz="3000" dirty="0">
              <a:solidFill>
                <a:schemeClr val="bg1"/>
              </a:solidFill>
              <a:latin typeface="Candara" panose="020E0502030303020204" pitchFamily="34" charset="0"/>
            </a:endParaRPr>
          </a:p>
        </p:txBody>
      </p:sp>
      <p:sp>
        <p:nvSpPr>
          <p:cNvPr id="13" name="Rectangle 12"/>
          <p:cNvSpPr/>
          <p:nvPr/>
        </p:nvSpPr>
        <p:spPr>
          <a:xfrm>
            <a:off x="76200" y="2133600"/>
            <a:ext cx="4267200" cy="400110"/>
          </a:xfrm>
          <a:prstGeom prst="rect">
            <a:avLst/>
          </a:prstGeom>
        </p:spPr>
        <p:txBody>
          <a:bodyPr wrap="square">
            <a:spAutoFit/>
          </a:bodyPr>
          <a:lstStyle/>
          <a:p>
            <a:pPr marL="109707" indent="0">
              <a:buNone/>
            </a:pPr>
            <a:r>
              <a:rPr lang="en-US" sz="2000" b="1" dirty="0" smtClean="0">
                <a:solidFill>
                  <a:schemeClr val="tx1">
                    <a:lumMod val="65000"/>
                    <a:lumOff val="35000"/>
                  </a:schemeClr>
                </a:solidFill>
                <a:latin typeface="Candara" panose="020E0502030303020204" pitchFamily="34" charset="0"/>
              </a:rPr>
              <a:t>Talk </a:t>
            </a:r>
            <a:r>
              <a:rPr lang="en-US" sz="2000" b="1" dirty="0">
                <a:solidFill>
                  <a:schemeClr val="tx1">
                    <a:lumMod val="65000"/>
                    <a:lumOff val="35000"/>
                  </a:schemeClr>
                </a:solidFill>
                <a:latin typeface="Candara" panose="020E0502030303020204" pitchFamily="34" charset="0"/>
              </a:rPr>
              <a:t>About the Signs &amp; </a:t>
            </a:r>
            <a:r>
              <a:rPr lang="en-US" sz="2000" b="1" dirty="0" smtClean="0">
                <a:solidFill>
                  <a:schemeClr val="tx1">
                    <a:lumMod val="65000"/>
                    <a:lumOff val="35000"/>
                  </a:schemeClr>
                </a:solidFill>
                <a:latin typeface="Candara" panose="020E0502030303020204" pitchFamily="34" charset="0"/>
              </a:rPr>
              <a:t>Symptoms</a:t>
            </a:r>
            <a:endParaRPr lang="en-US" sz="2000" b="1" dirty="0">
              <a:solidFill>
                <a:schemeClr val="tx1">
                  <a:lumMod val="65000"/>
                  <a:lumOff val="35000"/>
                </a:schemeClr>
              </a:solidFill>
              <a:latin typeface="Candara" panose="020E0502030303020204" pitchFamily="34" charset="0"/>
            </a:endParaRPr>
          </a:p>
        </p:txBody>
      </p:sp>
      <p:sp>
        <p:nvSpPr>
          <p:cNvPr id="14" name="Content Placeholder 1"/>
          <p:cNvSpPr txBox="1">
            <a:spLocks/>
          </p:cNvSpPr>
          <p:nvPr/>
        </p:nvSpPr>
        <p:spPr>
          <a:xfrm>
            <a:off x="6477000" y="2819400"/>
            <a:ext cx="2414562" cy="457200"/>
          </a:xfrm>
          <a:prstGeom prst="rect">
            <a:avLst/>
          </a:prstGeom>
        </p:spPr>
        <p:txBody>
          <a:bodyPr vert="horz" lIns="91422" tIns="45711" rIns="91422" bIns="45711">
            <a:normAutofit/>
          </a:bodyPr>
          <a:lstStyle>
            <a:lvl1pPr marL="365691" indent="-255984" algn="l" rtl="0" eaLnBrk="1" latinLnBrk="0" hangingPunct="1">
              <a:spcBef>
                <a:spcPts val="401"/>
              </a:spcBef>
              <a:spcAft>
                <a:spcPts val="0"/>
              </a:spcAft>
              <a:buClr>
                <a:schemeClr val="accent1">
                  <a:lumMod val="75000"/>
                </a:schemeClr>
              </a:buClr>
              <a:buSzPct val="68000"/>
              <a:buFont typeface="Arial" panose="020B0604020202020204" pitchFamily="34" charset="0"/>
              <a:buChar char="•"/>
              <a:defRPr kumimoji="0" sz="2300" kern="1200">
                <a:solidFill>
                  <a:schemeClr val="tx1"/>
                </a:solidFill>
                <a:latin typeface="Arial" panose="020B0604020202020204" pitchFamily="34" charset="0"/>
                <a:ea typeface="+mn-ea"/>
                <a:cs typeface="Arial" panose="020B0604020202020204" pitchFamily="34" charset="0"/>
              </a:defRPr>
            </a:lvl1pPr>
            <a:lvl2pPr marL="621673" indent="-228556" algn="l" rtl="0" eaLnBrk="1" latinLnBrk="0" hangingPunct="1">
              <a:spcBef>
                <a:spcPts val="325"/>
              </a:spcBef>
              <a:buClr>
                <a:schemeClr val="accent1">
                  <a:lumMod val="75000"/>
                </a:schemeClr>
              </a:buClr>
              <a:buFont typeface="Arial" panose="020B0604020202020204" pitchFamily="34" charset="0"/>
              <a:buChar char="•"/>
              <a:defRPr kumimoji="0" sz="2300" kern="1200">
                <a:solidFill>
                  <a:schemeClr val="tx1"/>
                </a:solidFill>
                <a:latin typeface="Arial" panose="020B0604020202020204" pitchFamily="34" charset="0"/>
                <a:ea typeface="+mn-ea"/>
                <a:cs typeface="Arial" panose="020B0604020202020204" pitchFamily="34" charset="0"/>
              </a:defRPr>
            </a:lvl2pPr>
            <a:lvl3pPr marL="859372" indent="-228556" algn="l" rtl="0" eaLnBrk="1" latinLnBrk="0" hangingPunct="1">
              <a:spcBef>
                <a:spcPts val="350"/>
              </a:spcBef>
              <a:buClr>
                <a:schemeClr val="accent1">
                  <a:lumMod val="75000"/>
                </a:schemeClr>
              </a:buClr>
              <a:buSzPct val="100000"/>
              <a:buFont typeface="Arial" panose="020B0604020202020204" pitchFamily="34" charset="0"/>
              <a:buChar char="•"/>
              <a:defRPr kumimoji="0" sz="2100" kern="1200">
                <a:solidFill>
                  <a:schemeClr val="tx1"/>
                </a:solidFill>
                <a:latin typeface="Arial" panose="020B0604020202020204" pitchFamily="34" charset="0"/>
                <a:ea typeface="+mn-ea"/>
                <a:cs typeface="Arial" panose="020B0604020202020204" pitchFamily="34" charset="0"/>
              </a:defRPr>
            </a:lvl3pPr>
            <a:lvl4pPr marL="1142784" indent="-228556" algn="l" rtl="0" eaLnBrk="1" latinLnBrk="0" hangingPunct="1">
              <a:spcBef>
                <a:spcPts val="350"/>
              </a:spcBef>
              <a:buClr>
                <a:schemeClr val="accent1">
                  <a:lumMod val="75000"/>
                </a:schemeClr>
              </a:buClr>
              <a:buFont typeface="Arial" panose="020B0604020202020204" pitchFamily="34" charset="0"/>
              <a:buChar char="•"/>
              <a:defRPr kumimoji="0" sz="1900" kern="1200">
                <a:solidFill>
                  <a:schemeClr val="tx1"/>
                </a:solidFill>
                <a:latin typeface="Arial" panose="020B0604020202020204" pitchFamily="34" charset="0"/>
                <a:ea typeface="+mn-ea"/>
                <a:cs typeface="Arial" panose="020B0604020202020204" pitchFamily="34" charset="0"/>
              </a:defRPr>
            </a:lvl4pPr>
            <a:lvl5pPr marL="1371341" indent="-228556" algn="l" rtl="0" eaLnBrk="1" latinLnBrk="0" hangingPunct="1">
              <a:spcBef>
                <a:spcPts val="350"/>
              </a:spcBef>
              <a:buClr>
                <a:schemeClr val="accent1">
                  <a:lumMod val="75000"/>
                </a:schemeClr>
              </a:buClr>
              <a:buFont typeface="Arial" panose="020B0604020202020204" pitchFamily="34" charset="0"/>
              <a:buChar char="•"/>
              <a:defRPr kumimoji="0" sz="1700" kern="1200">
                <a:solidFill>
                  <a:schemeClr val="tx1"/>
                </a:solidFill>
                <a:latin typeface="Arial" panose="020B0604020202020204" pitchFamily="34" charset="0"/>
                <a:ea typeface="+mn-ea"/>
                <a:cs typeface="Arial" panose="020B0604020202020204" pitchFamily="34" charset="0"/>
              </a:defRPr>
            </a:lvl5pPr>
            <a:lvl6pPr marL="1599897" indent="-228556" algn="l" rtl="0" eaLnBrk="1" latinLnBrk="0" hangingPunct="1">
              <a:spcBef>
                <a:spcPts val="350"/>
              </a:spcBef>
              <a:buClr>
                <a:schemeClr val="accent3"/>
              </a:buClr>
              <a:buFont typeface="Wingdings 2"/>
              <a:buChar char=""/>
              <a:defRPr kumimoji="0" sz="1700" kern="1200">
                <a:solidFill>
                  <a:schemeClr val="tx1"/>
                </a:solidFill>
                <a:latin typeface="+mn-lt"/>
                <a:ea typeface="+mn-ea"/>
                <a:cs typeface="+mn-cs"/>
              </a:defRPr>
            </a:lvl6pPr>
            <a:lvl7pPr marL="1828453" indent="-228556"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010" indent="-228556"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5566" indent="-228556"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07" indent="0" algn="r" defTabSz="914400">
              <a:buClrTx/>
              <a:buSzPct val="100000"/>
              <a:buFont typeface="Arial" panose="020B0604020202020204" pitchFamily="34" charset="0"/>
              <a:buNone/>
            </a:pPr>
            <a:r>
              <a:rPr lang="en-US" sz="2000" b="1" dirty="0" smtClean="0">
                <a:solidFill>
                  <a:schemeClr val="tx1">
                    <a:lumMod val="65000"/>
                    <a:lumOff val="35000"/>
                  </a:schemeClr>
                </a:solidFill>
                <a:latin typeface="Candara" panose="020E0502030303020204" pitchFamily="34" charset="0"/>
              </a:rPr>
              <a:t>Donate</a:t>
            </a:r>
          </a:p>
          <a:p>
            <a:pPr defTabSz="914400"/>
            <a:endParaRPr lang="en-US" sz="1800" dirty="0"/>
          </a:p>
        </p:txBody>
      </p:sp>
      <p:sp>
        <p:nvSpPr>
          <p:cNvPr id="15" name="Content Placeholder 1"/>
          <p:cNvSpPr txBox="1">
            <a:spLocks/>
          </p:cNvSpPr>
          <p:nvPr/>
        </p:nvSpPr>
        <p:spPr>
          <a:xfrm>
            <a:off x="4343400" y="3644252"/>
            <a:ext cx="4572000" cy="470548"/>
          </a:xfrm>
          <a:prstGeom prst="rect">
            <a:avLst/>
          </a:prstGeom>
        </p:spPr>
        <p:txBody>
          <a:bodyPr vert="horz" lIns="91422" tIns="45711" rIns="91422" bIns="45711">
            <a:normAutofit/>
          </a:bodyPr>
          <a:lstStyle>
            <a:lvl1pPr marL="365691" indent="-255984" algn="l" rtl="0" eaLnBrk="1" latinLnBrk="0" hangingPunct="1">
              <a:spcBef>
                <a:spcPts val="401"/>
              </a:spcBef>
              <a:spcAft>
                <a:spcPts val="0"/>
              </a:spcAft>
              <a:buClr>
                <a:schemeClr val="accent1">
                  <a:lumMod val="75000"/>
                </a:schemeClr>
              </a:buClr>
              <a:buSzPct val="68000"/>
              <a:buFont typeface="Arial" panose="020B0604020202020204" pitchFamily="34" charset="0"/>
              <a:buChar char="•"/>
              <a:defRPr kumimoji="0" sz="2300" kern="1200">
                <a:solidFill>
                  <a:schemeClr val="tx1"/>
                </a:solidFill>
                <a:latin typeface="Arial" panose="020B0604020202020204" pitchFamily="34" charset="0"/>
                <a:ea typeface="+mn-ea"/>
                <a:cs typeface="Arial" panose="020B0604020202020204" pitchFamily="34" charset="0"/>
              </a:defRPr>
            </a:lvl1pPr>
            <a:lvl2pPr marL="621673" indent="-228556" algn="l" rtl="0" eaLnBrk="1" latinLnBrk="0" hangingPunct="1">
              <a:spcBef>
                <a:spcPts val="325"/>
              </a:spcBef>
              <a:buClr>
                <a:schemeClr val="accent1">
                  <a:lumMod val="75000"/>
                </a:schemeClr>
              </a:buClr>
              <a:buFont typeface="Arial" panose="020B0604020202020204" pitchFamily="34" charset="0"/>
              <a:buChar char="•"/>
              <a:defRPr kumimoji="0" sz="2300" kern="1200">
                <a:solidFill>
                  <a:schemeClr val="tx1"/>
                </a:solidFill>
                <a:latin typeface="Arial" panose="020B0604020202020204" pitchFamily="34" charset="0"/>
                <a:ea typeface="+mn-ea"/>
                <a:cs typeface="Arial" panose="020B0604020202020204" pitchFamily="34" charset="0"/>
              </a:defRPr>
            </a:lvl2pPr>
            <a:lvl3pPr marL="859372" indent="-228556" algn="l" rtl="0" eaLnBrk="1" latinLnBrk="0" hangingPunct="1">
              <a:spcBef>
                <a:spcPts val="350"/>
              </a:spcBef>
              <a:buClr>
                <a:schemeClr val="accent1">
                  <a:lumMod val="75000"/>
                </a:schemeClr>
              </a:buClr>
              <a:buSzPct val="100000"/>
              <a:buFont typeface="Arial" panose="020B0604020202020204" pitchFamily="34" charset="0"/>
              <a:buChar char="•"/>
              <a:defRPr kumimoji="0" sz="2100" kern="1200">
                <a:solidFill>
                  <a:schemeClr val="tx1"/>
                </a:solidFill>
                <a:latin typeface="Arial" panose="020B0604020202020204" pitchFamily="34" charset="0"/>
                <a:ea typeface="+mn-ea"/>
                <a:cs typeface="Arial" panose="020B0604020202020204" pitchFamily="34" charset="0"/>
              </a:defRPr>
            </a:lvl3pPr>
            <a:lvl4pPr marL="1142784" indent="-228556" algn="l" rtl="0" eaLnBrk="1" latinLnBrk="0" hangingPunct="1">
              <a:spcBef>
                <a:spcPts val="350"/>
              </a:spcBef>
              <a:buClr>
                <a:schemeClr val="accent1">
                  <a:lumMod val="75000"/>
                </a:schemeClr>
              </a:buClr>
              <a:buFont typeface="Arial" panose="020B0604020202020204" pitchFamily="34" charset="0"/>
              <a:buChar char="•"/>
              <a:defRPr kumimoji="0" sz="1900" kern="1200">
                <a:solidFill>
                  <a:schemeClr val="tx1"/>
                </a:solidFill>
                <a:latin typeface="Arial" panose="020B0604020202020204" pitchFamily="34" charset="0"/>
                <a:ea typeface="+mn-ea"/>
                <a:cs typeface="Arial" panose="020B0604020202020204" pitchFamily="34" charset="0"/>
              </a:defRPr>
            </a:lvl4pPr>
            <a:lvl5pPr marL="1371341" indent="-228556" algn="l" rtl="0" eaLnBrk="1" latinLnBrk="0" hangingPunct="1">
              <a:spcBef>
                <a:spcPts val="350"/>
              </a:spcBef>
              <a:buClr>
                <a:schemeClr val="accent1">
                  <a:lumMod val="75000"/>
                </a:schemeClr>
              </a:buClr>
              <a:buFont typeface="Arial" panose="020B0604020202020204" pitchFamily="34" charset="0"/>
              <a:buChar char="•"/>
              <a:defRPr kumimoji="0" sz="1700" kern="1200">
                <a:solidFill>
                  <a:schemeClr val="tx1"/>
                </a:solidFill>
                <a:latin typeface="Arial" panose="020B0604020202020204" pitchFamily="34" charset="0"/>
                <a:ea typeface="+mn-ea"/>
                <a:cs typeface="Arial" panose="020B0604020202020204" pitchFamily="34" charset="0"/>
              </a:defRPr>
            </a:lvl5pPr>
            <a:lvl6pPr marL="1599897" indent="-228556" algn="l" rtl="0" eaLnBrk="1" latinLnBrk="0" hangingPunct="1">
              <a:spcBef>
                <a:spcPts val="350"/>
              </a:spcBef>
              <a:buClr>
                <a:schemeClr val="accent3"/>
              </a:buClr>
              <a:buFont typeface="Wingdings 2"/>
              <a:buChar char=""/>
              <a:defRPr kumimoji="0" sz="1700" kern="1200">
                <a:solidFill>
                  <a:schemeClr val="tx1"/>
                </a:solidFill>
                <a:latin typeface="+mn-lt"/>
                <a:ea typeface="+mn-ea"/>
                <a:cs typeface="+mn-cs"/>
              </a:defRPr>
            </a:lvl6pPr>
            <a:lvl7pPr marL="1828453" indent="-228556"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010" indent="-228556"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5566" indent="-228556"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07" indent="0" algn="r" defTabSz="914400">
              <a:buClrTx/>
              <a:buSzPct val="100000"/>
              <a:buFont typeface="Arial" panose="020B0604020202020204" pitchFamily="34" charset="0"/>
              <a:buNone/>
            </a:pPr>
            <a:r>
              <a:rPr lang="en-US" sz="2000" b="1" dirty="0" err="1" smtClean="0">
                <a:solidFill>
                  <a:schemeClr val="tx1">
                    <a:lumMod val="65000"/>
                    <a:lumOff val="35000"/>
                  </a:schemeClr>
                </a:solidFill>
                <a:latin typeface="Candara" panose="020E0502030303020204" pitchFamily="34" charset="0"/>
              </a:rPr>
              <a:t>AmpUp</a:t>
            </a:r>
            <a:r>
              <a:rPr lang="en-US" sz="2000" b="1" dirty="0" smtClean="0">
                <a:solidFill>
                  <a:schemeClr val="tx1">
                    <a:lumMod val="65000"/>
                    <a:lumOff val="35000"/>
                  </a:schemeClr>
                </a:solidFill>
                <a:latin typeface="Candara" panose="020E0502030303020204" pitchFamily="34" charset="0"/>
              </a:rPr>
              <a:t>! – </a:t>
            </a:r>
            <a:r>
              <a:rPr lang="en-US" sz="2000" b="1" i="1" dirty="0" smtClean="0">
                <a:solidFill>
                  <a:schemeClr val="tx1">
                    <a:lumMod val="65000"/>
                    <a:lumOff val="35000"/>
                  </a:schemeClr>
                </a:solidFill>
                <a:latin typeface="Candara" panose="020E0502030303020204" pitchFamily="34" charset="0"/>
              </a:rPr>
              <a:t>Spring</a:t>
            </a:r>
            <a:endParaRPr lang="en-US" sz="1800" dirty="0"/>
          </a:p>
        </p:txBody>
      </p:sp>
      <p:sp>
        <p:nvSpPr>
          <p:cNvPr id="16" name="Content Placeholder 1"/>
          <p:cNvSpPr txBox="1">
            <a:spLocks/>
          </p:cNvSpPr>
          <p:nvPr/>
        </p:nvSpPr>
        <p:spPr>
          <a:xfrm>
            <a:off x="4876800" y="4394008"/>
            <a:ext cx="4038600" cy="482792"/>
          </a:xfrm>
          <a:prstGeom prst="rect">
            <a:avLst/>
          </a:prstGeom>
        </p:spPr>
        <p:txBody>
          <a:bodyPr vert="horz" lIns="91422" tIns="45711" rIns="91422" bIns="45711">
            <a:normAutofit/>
          </a:bodyPr>
          <a:lstStyle>
            <a:lvl1pPr marL="365691" indent="-255984" algn="l" rtl="0" eaLnBrk="1" latinLnBrk="0" hangingPunct="1">
              <a:spcBef>
                <a:spcPts val="401"/>
              </a:spcBef>
              <a:spcAft>
                <a:spcPts val="0"/>
              </a:spcAft>
              <a:buClr>
                <a:schemeClr val="accent1">
                  <a:lumMod val="75000"/>
                </a:schemeClr>
              </a:buClr>
              <a:buSzPct val="68000"/>
              <a:buFont typeface="Arial" panose="020B0604020202020204" pitchFamily="34" charset="0"/>
              <a:buChar char="•"/>
              <a:defRPr kumimoji="0" sz="2300" kern="1200">
                <a:solidFill>
                  <a:schemeClr val="tx1"/>
                </a:solidFill>
                <a:latin typeface="Arial" panose="020B0604020202020204" pitchFamily="34" charset="0"/>
                <a:ea typeface="+mn-ea"/>
                <a:cs typeface="Arial" panose="020B0604020202020204" pitchFamily="34" charset="0"/>
              </a:defRPr>
            </a:lvl1pPr>
            <a:lvl2pPr marL="621673" indent="-228556" algn="l" rtl="0" eaLnBrk="1" latinLnBrk="0" hangingPunct="1">
              <a:spcBef>
                <a:spcPts val="325"/>
              </a:spcBef>
              <a:buClr>
                <a:schemeClr val="accent1">
                  <a:lumMod val="75000"/>
                </a:schemeClr>
              </a:buClr>
              <a:buFont typeface="Arial" panose="020B0604020202020204" pitchFamily="34" charset="0"/>
              <a:buChar char="•"/>
              <a:defRPr kumimoji="0" sz="2300" kern="1200">
                <a:solidFill>
                  <a:schemeClr val="tx1"/>
                </a:solidFill>
                <a:latin typeface="Arial" panose="020B0604020202020204" pitchFamily="34" charset="0"/>
                <a:ea typeface="+mn-ea"/>
                <a:cs typeface="Arial" panose="020B0604020202020204" pitchFamily="34" charset="0"/>
              </a:defRPr>
            </a:lvl2pPr>
            <a:lvl3pPr marL="859372" indent="-228556" algn="l" rtl="0" eaLnBrk="1" latinLnBrk="0" hangingPunct="1">
              <a:spcBef>
                <a:spcPts val="350"/>
              </a:spcBef>
              <a:buClr>
                <a:schemeClr val="accent1">
                  <a:lumMod val="75000"/>
                </a:schemeClr>
              </a:buClr>
              <a:buSzPct val="100000"/>
              <a:buFont typeface="Arial" panose="020B0604020202020204" pitchFamily="34" charset="0"/>
              <a:buChar char="•"/>
              <a:defRPr kumimoji="0" sz="2100" kern="1200">
                <a:solidFill>
                  <a:schemeClr val="tx1"/>
                </a:solidFill>
                <a:latin typeface="Arial" panose="020B0604020202020204" pitchFamily="34" charset="0"/>
                <a:ea typeface="+mn-ea"/>
                <a:cs typeface="Arial" panose="020B0604020202020204" pitchFamily="34" charset="0"/>
              </a:defRPr>
            </a:lvl3pPr>
            <a:lvl4pPr marL="1142784" indent="-228556" algn="l" rtl="0" eaLnBrk="1" latinLnBrk="0" hangingPunct="1">
              <a:spcBef>
                <a:spcPts val="350"/>
              </a:spcBef>
              <a:buClr>
                <a:schemeClr val="accent1">
                  <a:lumMod val="75000"/>
                </a:schemeClr>
              </a:buClr>
              <a:buFont typeface="Arial" panose="020B0604020202020204" pitchFamily="34" charset="0"/>
              <a:buChar char="•"/>
              <a:defRPr kumimoji="0" sz="1900" kern="1200">
                <a:solidFill>
                  <a:schemeClr val="tx1"/>
                </a:solidFill>
                <a:latin typeface="Arial" panose="020B0604020202020204" pitchFamily="34" charset="0"/>
                <a:ea typeface="+mn-ea"/>
                <a:cs typeface="Arial" panose="020B0604020202020204" pitchFamily="34" charset="0"/>
              </a:defRPr>
            </a:lvl4pPr>
            <a:lvl5pPr marL="1371341" indent="-228556" algn="l" rtl="0" eaLnBrk="1" latinLnBrk="0" hangingPunct="1">
              <a:spcBef>
                <a:spcPts val="350"/>
              </a:spcBef>
              <a:buClr>
                <a:schemeClr val="accent1">
                  <a:lumMod val="75000"/>
                </a:schemeClr>
              </a:buClr>
              <a:buFont typeface="Arial" panose="020B0604020202020204" pitchFamily="34" charset="0"/>
              <a:buChar char="•"/>
              <a:defRPr kumimoji="0" sz="1700" kern="1200">
                <a:solidFill>
                  <a:schemeClr val="tx1"/>
                </a:solidFill>
                <a:latin typeface="Arial" panose="020B0604020202020204" pitchFamily="34" charset="0"/>
                <a:ea typeface="+mn-ea"/>
                <a:cs typeface="Arial" panose="020B0604020202020204" pitchFamily="34" charset="0"/>
              </a:defRPr>
            </a:lvl5pPr>
            <a:lvl6pPr marL="1599897" indent="-228556" algn="l" rtl="0" eaLnBrk="1" latinLnBrk="0" hangingPunct="1">
              <a:spcBef>
                <a:spcPts val="350"/>
              </a:spcBef>
              <a:buClr>
                <a:schemeClr val="accent3"/>
              </a:buClr>
              <a:buFont typeface="Wingdings 2"/>
              <a:buChar char=""/>
              <a:defRPr kumimoji="0" sz="1700" kern="1200">
                <a:solidFill>
                  <a:schemeClr val="tx1"/>
                </a:solidFill>
                <a:latin typeface="+mn-lt"/>
                <a:ea typeface="+mn-ea"/>
                <a:cs typeface="+mn-cs"/>
              </a:defRPr>
            </a:lvl6pPr>
            <a:lvl7pPr marL="1828453" indent="-228556"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010" indent="-228556"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5566" indent="-228556"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07" indent="0" algn="r" defTabSz="914400">
              <a:buClrTx/>
              <a:buSzPct val="100000"/>
              <a:buFont typeface="Arial" panose="020B0604020202020204" pitchFamily="34" charset="0"/>
              <a:buNone/>
            </a:pPr>
            <a:r>
              <a:rPr lang="en-US" sz="2000" b="1" dirty="0" smtClean="0">
                <a:solidFill>
                  <a:schemeClr val="tx1">
                    <a:lumMod val="65000"/>
                    <a:lumOff val="35000"/>
                  </a:schemeClr>
                </a:solidFill>
                <a:latin typeface="Candara" panose="020E0502030303020204" pitchFamily="34" charset="0"/>
              </a:rPr>
              <a:t>Hold a </a:t>
            </a:r>
            <a:r>
              <a:rPr lang="en-US" sz="2000" b="1" dirty="0" err="1" smtClean="0">
                <a:solidFill>
                  <a:schemeClr val="tx1">
                    <a:lumMod val="65000"/>
                    <a:lumOff val="35000"/>
                  </a:schemeClr>
                </a:solidFill>
                <a:latin typeface="Candara" panose="020E0502030303020204" pitchFamily="34" charset="0"/>
              </a:rPr>
              <a:t>FUNdraiser</a:t>
            </a:r>
            <a:endParaRPr lang="en-US" sz="2000" b="1" dirty="0" smtClean="0">
              <a:solidFill>
                <a:schemeClr val="tx1">
                  <a:lumMod val="65000"/>
                  <a:lumOff val="35000"/>
                </a:schemeClr>
              </a:solidFill>
              <a:latin typeface="Candara" panose="020E0502030303020204" pitchFamily="34" charset="0"/>
            </a:endParaRPr>
          </a:p>
          <a:p>
            <a:pPr marL="109707" indent="0" algn="r" defTabSz="914400">
              <a:buFont typeface="Arial" panose="020B0604020202020204" pitchFamily="34" charset="0"/>
              <a:buNone/>
            </a:pPr>
            <a:endParaRPr lang="en-US" sz="1800" dirty="0" smtClean="0">
              <a:latin typeface="Candara" panose="020E0502030303020204" pitchFamily="34" charset="0"/>
            </a:endParaRPr>
          </a:p>
          <a:p>
            <a:pPr marL="109707" indent="0" defTabSz="914400">
              <a:buFont typeface="Arial" panose="020B0604020202020204" pitchFamily="34" charset="0"/>
              <a:buNone/>
            </a:pPr>
            <a:endParaRPr lang="en-US" sz="1800" dirty="0" smtClean="0">
              <a:latin typeface="Gill Sans MT" panose="020B0502020104020203" pitchFamily="34" charset="0"/>
            </a:endParaRPr>
          </a:p>
          <a:p>
            <a:pPr defTabSz="914400"/>
            <a:endParaRPr lang="en-US" sz="1800" dirty="0"/>
          </a:p>
        </p:txBody>
      </p:sp>
      <p:sp>
        <p:nvSpPr>
          <p:cNvPr id="22" name="Rounded Rectangle 21"/>
          <p:cNvSpPr/>
          <p:nvPr/>
        </p:nvSpPr>
        <p:spPr>
          <a:xfrm>
            <a:off x="-457200" y="1143000"/>
            <a:ext cx="4114800" cy="838200"/>
          </a:xfrm>
          <a:prstGeom prst="roundRect">
            <a:avLst/>
          </a:prstGeom>
          <a:solidFill>
            <a:srgbClr val="3EB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2"/>
          <p:cNvSpPr txBox="1">
            <a:spLocks/>
          </p:cNvSpPr>
          <p:nvPr/>
        </p:nvSpPr>
        <p:spPr>
          <a:xfrm>
            <a:off x="152400" y="1143000"/>
            <a:ext cx="3429000" cy="825568"/>
          </a:xfrm>
          <a:prstGeom prst="rect">
            <a:avLst/>
          </a:prstGeom>
        </p:spPr>
        <p:txBody>
          <a:bodyPr vert="horz" lIns="91422" tIns="45711" rIns="91422" bIns="45711"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3700" b="1" kern="1200">
                <a:solidFill>
                  <a:schemeClr val="accent1">
                    <a:lumMod val="75000"/>
                  </a:schemeClr>
                </a:solidFill>
                <a:effectLst/>
                <a:latin typeface="Gill Sans MT" panose="020B0502020104020203" pitchFamily="34" charset="0"/>
                <a:ea typeface="+mj-ea"/>
                <a:cs typeface="+mj-cs"/>
              </a:defRPr>
            </a:lvl1pPr>
            <a:extLst/>
          </a:lstStyle>
          <a:p>
            <a:pPr defTabSz="914400"/>
            <a:r>
              <a:rPr lang="en-US" sz="3000" dirty="0" smtClean="0">
                <a:solidFill>
                  <a:schemeClr val="bg1"/>
                </a:solidFill>
                <a:latin typeface="Candara" panose="020E0502030303020204" pitchFamily="34" charset="0"/>
              </a:rPr>
              <a:t>Know YOUR risk</a:t>
            </a:r>
            <a:endParaRPr lang="en-US" sz="3000" dirty="0">
              <a:solidFill>
                <a:schemeClr val="bg1"/>
              </a:solidFill>
              <a:latin typeface="Candara" panose="020E0502030303020204" pitchFamily="34" charset="0"/>
            </a:endParaRPr>
          </a:p>
        </p:txBody>
      </p:sp>
      <p:sp>
        <p:nvSpPr>
          <p:cNvPr id="24" name="Rectangle 23"/>
          <p:cNvSpPr/>
          <p:nvPr/>
        </p:nvSpPr>
        <p:spPr>
          <a:xfrm>
            <a:off x="76200" y="2863334"/>
            <a:ext cx="2209800" cy="400110"/>
          </a:xfrm>
          <a:prstGeom prst="rect">
            <a:avLst/>
          </a:prstGeom>
        </p:spPr>
        <p:txBody>
          <a:bodyPr wrap="square">
            <a:spAutoFit/>
          </a:bodyPr>
          <a:lstStyle/>
          <a:p>
            <a:pPr marL="109707" indent="0">
              <a:buNone/>
            </a:pPr>
            <a:r>
              <a:rPr lang="en-US" sz="2000" b="1" dirty="0" smtClean="0">
                <a:solidFill>
                  <a:schemeClr val="tx1">
                    <a:lumMod val="65000"/>
                    <a:lumOff val="35000"/>
                  </a:schemeClr>
                </a:solidFill>
                <a:latin typeface="Candara" panose="020E0502030303020204" pitchFamily="34" charset="0"/>
              </a:rPr>
              <a:t>Be Proactive</a:t>
            </a:r>
            <a:endParaRPr lang="en-US" sz="2000" b="1" dirty="0">
              <a:solidFill>
                <a:schemeClr val="tx1">
                  <a:lumMod val="65000"/>
                  <a:lumOff val="35000"/>
                </a:schemeClr>
              </a:solidFill>
              <a:latin typeface="Candara" panose="020E0502030303020204" pitchFamily="34" charset="0"/>
            </a:endParaRPr>
          </a:p>
        </p:txBody>
      </p:sp>
      <p:sp>
        <p:nvSpPr>
          <p:cNvPr id="25" name="Rectangle 24"/>
          <p:cNvSpPr/>
          <p:nvPr/>
        </p:nvSpPr>
        <p:spPr>
          <a:xfrm>
            <a:off x="76200" y="3581400"/>
            <a:ext cx="2057400" cy="400110"/>
          </a:xfrm>
          <a:prstGeom prst="rect">
            <a:avLst/>
          </a:prstGeom>
        </p:spPr>
        <p:txBody>
          <a:bodyPr wrap="square">
            <a:spAutoFit/>
          </a:bodyPr>
          <a:lstStyle/>
          <a:p>
            <a:pPr marL="109707" indent="0">
              <a:buNone/>
            </a:pPr>
            <a:r>
              <a:rPr lang="en-US" sz="2000" b="1" dirty="0" smtClean="0">
                <a:solidFill>
                  <a:schemeClr val="tx1">
                    <a:lumMod val="65000"/>
                    <a:lumOff val="35000"/>
                  </a:schemeClr>
                </a:solidFill>
                <a:latin typeface="Candara" panose="020E0502030303020204" pitchFamily="34" charset="0"/>
              </a:rPr>
              <a:t>Get </a:t>
            </a:r>
            <a:r>
              <a:rPr lang="en-US" sz="2000" b="1" dirty="0">
                <a:solidFill>
                  <a:schemeClr val="tx1">
                    <a:lumMod val="65000"/>
                    <a:lumOff val="35000"/>
                  </a:schemeClr>
                </a:solidFill>
                <a:latin typeface="Candara" panose="020E0502030303020204" pitchFamily="34" charset="0"/>
              </a:rPr>
              <a:t>Support</a:t>
            </a:r>
          </a:p>
        </p:txBody>
      </p:sp>
      <p:cxnSp>
        <p:nvCxnSpPr>
          <p:cNvPr id="26" name="Straight Connector 25"/>
          <p:cNvCxnSpPr/>
          <p:nvPr/>
        </p:nvCxnSpPr>
        <p:spPr>
          <a:xfrm flipH="1" flipV="1">
            <a:off x="0" y="2664963"/>
            <a:ext cx="4343400" cy="2037"/>
          </a:xfrm>
          <a:prstGeom prst="line">
            <a:avLst/>
          </a:prstGeom>
          <a:ln w="28575">
            <a:solidFill>
              <a:srgbClr val="3EB1C8"/>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64383" y="3429000"/>
            <a:ext cx="1931284" cy="0"/>
          </a:xfrm>
          <a:prstGeom prst="line">
            <a:avLst/>
          </a:prstGeom>
          <a:ln w="28575">
            <a:solidFill>
              <a:srgbClr val="3EB1C8"/>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4876800" y="4267200"/>
            <a:ext cx="4278202" cy="0"/>
          </a:xfrm>
          <a:prstGeom prst="line">
            <a:avLst/>
          </a:prstGeom>
          <a:ln w="28575">
            <a:solidFill>
              <a:srgbClr val="FF69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7315200" y="3411029"/>
            <a:ext cx="1828800" cy="0"/>
          </a:xfrm>
          <a:prstGeom prst="line">
            <a:avLst/>
          </a:prstGeom>
          <a:ln w="28575">
            <a:solidFill>
              <a:srgbClr val="FF69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7315200" y="2667000"/>
            <a:ext cx="1828800" cy="0"/>
          </a:xfrm>
          <a:prstGeom prst="line">
            <a:avLst/>
          </a:prstGeom>
          <a:ln w="28575">
            <a:solidFill>
              <a:srgbClr val="FF69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3493" b="34547"/>
          <a:stretch/>
        </p:blipFill>
        <p:spPr>
          <a:xfrm>
            <a:off x="3018004" y="3133189"/>
            <a:ext cx="2925596" cy="1812723"/>
          </a:xfrm>
          <a:prstGeom prst="rect">
            <a:avLst/>
          </a:prstGeom>
          <a:ln>
            <a:solidFill>
              <a:schemeClr val="tx1">
                <a:lumMod val="65000"/>
                <a:lumOff val="35000"/>
              </a:schemeClr>
            </a:solidFill>
          </a:ln>
          <a:effectLst/>
        </p:spPr>
      </p:pic>
      <p:sp>
        <p:nvSpPr>
          <p:cNvPr id="45" name="Slide Number Placeholder 2"/>
          <p:cNvSpPr txBox="1">
            <a:spLocks/>
          </p:cNvSpPr>
          <p:nvPr/>
        </p:nvSpPr>
        <p:spPr>
          <a:xfrm>
            <a:off x="8697773" y="6538913"/>
            <a:ext cx="674827" cy="232064"/>
          </a:xfrm>
          <a:prstGeom prst="rect">
            <a:avLst/>
          </a:prstGeom>
        </p:spPr>
        <p:txBody>
          <a:bodyPr/>
          <a:lstStyle>
            <a:defPPr>
              <a:defRPr lang="en-US"/>
            </a:defPPr>
            <a:lvl1pPr marL="0" algn="l" defTabSz="914226" rtl="0" eaLnBrk="1" latinLnBrk="0" hangingPunct="1">
              <a:defRPr sz="1700" kern="1200">
                <a:solidFill>
                  <a:schemeClr val="tx1"/>
                </a:solidFill>
                <a:latin typeface="+mn-lt"/>
                <a:ea typeface="+mn-ea"/>
                <a:cs typeface="+mn-cs"/>
              </a:defRPr>
            </a:lvl1pPr>
            <a:lvl2pPr marL="457113" algn="l" defTabSz="914226" rtl="0" eaLnBrk="1" latinLnBrk="0" hangingPunct="1">
              <a:defRPr sz="1700" kern="1200">
                <a:solidFill>
                  <a:schemeClr val="tx1"/>
                </a:solidFill>
                <a:latin typeface="+mn-lt"/>
                <a:ea typeface="+mn-ea"/>
                <a:cs typeface="+mn-cs"/>
              </a:defRPr>
            </a:lvl2pPr>
            <a:lvl3pPr marL="914226" algn="l" defTabSz="914226" rtl="0" eaLnBrk="1" latinLnBrk="0" hangingPunct="1">
              <a:defRPr sz="1700" kern="1200">
                <a:solidFill>
                  <a:schemeClr val="tx1"/>
                </a:solidFill>
                <a:latin typeface="+mn-lt"/>
                <a:ea typeface="+mn-ea"/>
                <a:cs typeface="+mn-cs"/>
              </a:defRPr>
            </a:lvl3pPr>
            <a:lvl4pPr marL="1371341" algn="l" defTabSz="914226" rtl="0" eaLnBrk="1" latinLnBrk="0" hangingPunct="1">
              <a:defRPr sz="1700" kern="1200">
                <a:solidFill>
                  <a:schemeClr val="tx1"/>
                </a:solidFill>
                <a:latin typeface="+mn-lt"/>
                <a:ea typeface="+mn-ea"/>
                <a:cs typeface="+mn-cs"/>
              </a:defRPr>
            </a:lvl4pPr>
            <a:lvl5pPr marL="1828453" algn="l" defTabSz="914226" rtl="0" eaLnBrk="1" latinLnBrk="0" hangingPunct="1">
              <a:defRPr sz="1700" kern="1200">
                <a:solidFill>
                  <a:schemeClr val="tx1"/>
                </a:solidFill>
                <a:latin typeface="+mn-lt"/>
                <a:ea typeface="+mn-ea"/>
                <a:cs typeface="+mn-cs"/>
              </a:defRPr>
            </a:lvl5pPr>
            <a:lvl6pPr marL="2285566" algn="l" defTabSz="914226" rtl="0" eaLnBrk="1" latinLnBrk="0" hangingPunct="1">
              <a:defRPr sz="1700" kern="1200">
                <a:solidFill>
                  <a:schemeClr val="tx1"/>
                </a:solidFill>
                <a:latin typeface="+mn-lt"/>
                <a:ea typeface="+mn-ea"/>
                <a:cs typeface="+mn-cs"/>
              </a:defRPr>
            </a:lvl6pPr>
            <a:lvl7pPr marL="2742679" algn="l" defTabSz="914226" rtl="0" eaLnBrk="1" latinLnBrk="0" hangingPunct="1">
              <a:defRPr sz="1700" kern="1200">
                <a:solidFill>
                  <a:schemeClr val="tx1"/>
                </a:solidFill>
                <a:latin typeface="+mn-lt"/>
                <a:ea typeface="+mn-ea"/>
                <a:cs typeface="+mn-cs"/>
              </a:defRPr>
            </a:lvl7pPr>
            <a:lvl8pPr marL="3199794" algn="l" defTabSz="914226" rtl="0" eaLnBrk="1" latinLnBrk="0" hangingPunct="1">
              <a:defRPr sz="1700" kern="1200">
                <a:solidFill>
                  <a:schemeClr val="tx1"/>
                </a:solidFill>
                <a:latin typeface="+mn-lt"/>
                <a:ea typeface="+mn-ea"/>
                <a:cs typeface="+mn-cs"/>
              </a:defRPr>
            </a:lvl8pPr>
            <a:lvl9pPr marL="3656907" algn="l" defTabSz="914226" rtl="0" eaLnBrk="1" latinLnBrk="0" hangingPunct="1">
              <a:defRPr sz="1700" kern="1200">
                <a:solidFill>
                  <a:schemeClr val="tx1"/>
                </a:solidFill>
                <a:latin typeface="+mn-lt"/>
                <a:ea typeface="+mn-ea"/>
                <a:cs typeface="+mn-cs"/>
              </a:defRPr>
            </a:lvl9pPr>
          </a:lstStyle>
          <a:p>
            <a:fld id="{F1ACB53C-CF31-2D44-B149-7AE3045845EE}" type="slidenum">
              <a:rPr lang="en-US" smtClean="0">
                <a:solidFill>
                  <a:schemeClr val="tx1">
                    <a:lumMod val="65000"/>
                    <a:lumOff val="35000"/>
                  </a:schemeClr>
                </a:solidFill>
              </a:rPr>
              <a:pPr/>
              <a:t>14</a:t>
            </a:fld>
            <a:endParaRPr lang="en-US" dirty="0">
              <a:solidFill>
                <a:schemeClr val="tx1">
                  <a:lumMod val="65000"/>
                  <a:lumOff val="35000"/>
                </a:schemeClr>
              </a:solidFill>
            </a:endParaRPr>
          </a:p>
        </p:txBody>
      </p:sp>
    </p:spTree>
    <p:extLst>
      <p:ext uri="{BB962C8B-B14F-4D97-AF65-F5344CB8AC3E}">
        <p14:creationId xmlns:p14="http://schemas.microsoft.com/office/powerpoint/2010/main" val="37710199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ACB53C-CF31-2D44-B149-7AE3045845EE}" type="slidenum">
              <a:rPr lang="en-US" smtClean="0"/>
              <a:t>15</a:t>
            </a:fld>
            <a:endParaRPr lang="en-US" dirty="0"/>
          </a:p>
        </p:txBody>
      </p:sp>
      <p:sp>
        <p:nvSpPr>
          <p:cNvPr id="6" name="Title 1"/>
          <p:cNvSpPr txBox="1">
            <a:spLocks/>
          </p:cNvSpPr>
          <p:nvPr/>
        </p:nvSpPr>
        <p:spPr>
          <a:xfrm>
            <a:off x="0" y="0"/>
            <a:ext cx="9144000" cy="6858000"/>
          </a:xfrm>
          <a:prstGeom prst="rect">
            <a:avLst/>
          </a:prstGeom>
          <a:gradFill flip="none" rotWithShape="1">
            <a:gsLst>
              <a:gs pos="0">
                <a:srgbClr val="FF6900">
                  <a:shade val="30000"/>
                  <a:satMod val="115000"/>
                </a:srgbClr>
              </a:gs>
              <a:gs pos="50000">
                <a:srgbClr val="FF6900">
                  <a:shade val="67500"/>
                  <a:satMod val="115000"/>
                </a:srgbClr>
              </a:gs>
              <a:gs pos="100000">
                <a:srgbClr val="FF6900">
                  <a:shade val="100000"/>
                  <a:satMod val="115000"/>
                </a:srgbClr>
              </a:gs>
            </a:gsLst>
            <a:lin ang="16200000" scaled="1"/>
            <a:tileRect/>
          </a:gradFill>
        </p:spPr>
        <p:txBody>
          <a:bodyPr vert="horz" lIns="91440" tIns="45720" rIns="91440" bIns="45720" rtlCol="0" anchor="ctr">
            <a:normAutofit/>
          </a:bodyPr>
          <a:lstStyle>
            <a:lvl1pPr algn="ctr" defTabSz="457200" rtl="0" eaLnBrk="1" latinLnBrk="0" hangingPunct="1">
              <a:spcBef>
                <a:spcPct val="0"/>
              </a:spcBef>
              <a:buNone/>
              <a:defRPr sz="2400" b="1" kern="1200">
                <a:solidFill>
                  <a:schemeClr val="tx2"/>
                </a:solidFill>
                <a:latin typeface="+mj-lt"/>
                <a:ea typeface="+mj-ea"/>
                <a:cs typeface="+mj-cs"/>
              </a:defRPr>
            </a:lvl1pPr>
          </a:lstStyle>
          <a:p>
            <a:r>
              <a:rPr lang="en-US" sz="4400" dirty="0" smtClean="0">
                <a:solidFill>
                  <a:schemeClr val="bg1"/>
                </a:solidFill>
                <a:latin typeface="Candara" panose="020E0502030303020204" pitchFamily="34" charset="0"/>
              </a:rPr>
              <a:t>Thank you!</a:t>
            </a:r>
          </a:p>
          <a:p>
            <a:r>
              <a:rPr lang="en-US" sz="4400" dirty="0" smtClean="0">
                <a:solidFill>
                  <a:schemeClr val="bg1"/>
                </a:solidFill>
                <a:latin typeface="Candara" panose="020E0502030303020204" pitchFamily="34" charset="0"/>
              </a:rPr>
              <a:t>Visit </a:t>
            </a:r>
            <a:r>
              <a:rPr lang="en-US" sz="4400" dirty="0" smtClean="0">
                <a:solidFill>
                  <a:srgbClr val="FFFF00"/>
                </a:solidFill>
                <a:latin typeface="Candara" panose="020E0502030303020204" pitchFamily="34" charset="0"/>
                <a:hlinkClick r:id="rId3"/>
              </a:rPr>
              <a:t>www.BCAN.org</a:t>
            </a:r>
            <a:r>
              <a:rPr lang="en-US" sz="4400" dirty="0" smtClean="0">
                <a:solidFill>
                  <a:srgbClr val="FFFF00"/>
                </a:solidFill>
                <a:latin typeface="Candara" panose="020E0502030303020204" pitchFamily="34" charset="0"/>
              </a:rPr>
              <a:t> </a:t>
            </a:r>
            <a:r>
              <a:rPr lang="en-US" sz="4400" dirty="0" smtClean="0">
                <a:solidFill>
                  <a:schemeClr val="bg1"/>
                </a:solidFill>
                <a:latin typeface="Candara" panose="020E0502030303020204" pitchFamily="34" charset="0"/>
              </a:rPr>
              <a:t>to learn more</a:t>
            </a:r>
          </a:p>
          <a:p>
            <a:endParaRPr lang="en-US" sz="4400" dirty="0" smtClean="0">
              <a:solidFill>
                <a:schemeClr val="bg1"/>
              </a:solidFill>
              <a:latin typeface="Candara" panose="020E0502030303020204" pitchFamily="34" charset="0"/>
            </a:endParaRPr>
          </a:p>
          <a:p>
            <a:r>
              <a:rPr lang="en-US" sz="4400" dirty="0" smtClean="0">
                <a:solidFill>
                  <a:schemeClr val="bg1"/>
                </a:solidFill>
                <a:latin typeface="Candara" panose="020E0502030303020204" pitchFamily="34" charset="0"/>
              </a:rPr>
              <a:t>Questions</a:t>
            </a:r>
            <a:r>
              <a:rPr lang="en-US" sz="4400" dirty="0">
                <a:solidFill>
                  <a:schemeClr val="bg1"/>
                </a:solidFill>
                <a:latin typeface="Candara" panose="020E0502030303020204" pitchFamily="34" charset="0"/>
              </a:rPr>
              <a:t>?</a:t>
            </a:r>
          </a:p>
          <a:p>
            <a:pPr algn="l"/>
            <a:endParaRPr lang="en-US" sz="4400" dirty="0">
              <a:solidFill>
                <a:schemeClr val="bg1"/>
              </a:solidFill>
              <a:latin typeface="Candara" panose="020E0502030303020204" pitchFamily="34" charset="0"/>
            </a:endParaRPr>
          </a:p>
          <a:p>
            <a:endParaRPr lang="en-US" sz="4000" dirty="0">
              <a:solidFill>
                <a:schemeClr val="bg1"/>
              </a:solidFill>
              <a:latin typeface="Candara" panose="020E0502030303020204" pitchFamily="34" charset="0"/>
            </a:endParaRPr>
          </a:p>
          <a:p>
            <a:endParaRPr lang="en-US" sz="4000" dirty="0">
              <a:solidFill>
                <a:schemeClr val="bg1"/>
              </a:solidFill>
              <a:latin typeface="Candara" panose="020E0502030303020204" pitchFamily="34" charset="0"/>
            </a:endParaRPr>
          </a:p>
        </p:txBody>
      </p:sp>
      <p:sp>
        <p:nvSpPr>
          <p:cNvPr id="2" name="TextBox 1"/>
          <p:cNvSpPr txBox="1"/>
          <p:nvPr/>
        </p:nvSpPr>
        <p:spPr>
          <a:xfrm>
            <a:off x="971550" y="3771900"/>
            <a:ext cx="7286625" cy="369332"/>
          </a:xfrm>
          <a:prstGeom prst="rect">
            <a:avLst/>
          </a:prstGeom>
          <a:noFill/>
        </p:spPr>
        <p:txBody>
          <a:bodyPr wrap="square" rtlCol="0">
            <a:spAutoFit/>
          </a:bodyPr>
          <a:lstStyle/>
          <a:p>
            <a:pPr algn="ctr"/>
            <a:endParaRPr lang="en-US" i="1" dirty="0">
              <a:solidFill>
                <a:schemeClr val="bg1"/>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56569">
            <a:off x="5005263" y="3486229"/>
            <a:ext cx="6756993" cy="4648383"/>
          </a:xfrm>
          <a:prstGeom prst="rect">
            <a:avLst/>
          </a:prstGeom>
        </p:spPr>
      </p:pic>
      <p:sp>
        <p:nvSpPr>
          <p:cNvPr id="7" name="Slide Number Placeholder 2"/>
          <p:cNvSpPr txBox="1">
            <a:spLocks/>
          </p:cNvSpPr>
          <p:nvPr/>
        </p:nvSpPr>
        <p:spPr>
          <a:xfrm>
            <a:off x="8686800" y="6516469"/>
            <a:ext cx="598627" cy="341531"/>
          </a:xfrm>
          <a:prstGeom prst="rect">
            <a:avLst/>
          </a:prstGeom>
        </p:spPr>
        <p:txBody>
          <a:bodyPr/>
          <a:lstStyle>
            <a:defPPr>
              <a:defRPr lang="en-US"/>
            </a:defPPr>
            <a:lvl1pPr marL="0" algn="l" defTabSz="914226" rtl="0" eaLnBrk="1" latinLnBrk="0" hangingPunct="1">
              <a:defRPr sz="1700" kern="1200">
                <a:solidFill>
                  <a:schemeClr val="tx1"/>
                </a:solidFill>
                <a:latin typeface="+mn-lt"/>
                <a:ea typeface="+mn-ea"/>
                <a:cs typeface="+mn-cs"/>
              </a:defRPr>
            </a:lvl1pPr>
            <a:lvl2pPr marL="457113" algn="l" defTabSz="914226" rtl="0" eaLnBrk="1" latinLnBrk="0" hangingPunct="1">
              <a:defRPr sz="1700" kern="1200">
                <a:solidFill>
                  <a:schemeClr val="tx1"/>
                </a:solidFill>
                <a:latin typeface="+mn-lt"/>
                <a:ea typeface="+mn-ea"/>
                <a:cs typeface="+mn-cs"/>
              </a:defRPr>
            </a:lvl2pPr>
            <a:lvl3pPr marL="914226" algn="l" defTabSz="914226" rtl="0" eaLnBrk="1" latinLnBrk="0" hangingPunct="1">
              <a:defRPr sz="1700" kern="1200">
                <a:solidFill>
                  <a:schemeClr val="tx1"/>
                </a:solidFill>
                <a:latin typeface="+mn-lt"/>
                <a:ea typeface="+mn-ea"/>
                <a:cs typeface="+mn-cs"/>
              </a:defRPr>
            </a:lvl3pPr>
            <a:lvl4pPr marL="1371341" algn="l" defTabSz="914226" rtl="0" eaLnBrk="1" latinLnBrk="0" hangingPunct="1">
              <a:defRPr sz="1700" kern="1200">
                <a:solidFill>
                  <a:schemeClr val="tx1"/>
                </a:solidFill>
                <a:latin typeface="+mn-lt"/>
                <a:ea typeface="+mn-ea"/>
                <a:cs typeface="+mn-cs"/>
              </a:defRPr>
            </a:lvl4pPr>
            <a:lvl5pPr marL="1828453" algn="l" defTabSz="914226" rtl="0" eaLnBrk="1" latinLnBrk="0" hangingPunct="1">
              <a:defRPr sz="1700" kern="1200">
                <a:solidFill>
                  <a:schemeClr val="tx1"/>
                </a:solidFill>
                <a:latin typeface="+mn-lt"/>
                <a:ea typeface="+mn-ea"/>
                <a:cs typeface="+mn-cs"/>
              </a:defRPr>
            </a:lvl5pPr>
            <a:lvl6pPr marL="2285566" algn="l" defTabSz="914226" rtl="0" eaLnBrk="1" latinLnBrk="0" hangingPunct="1">
              <a:defRPr sz="1700" kern="1200">
                <a:solidFill>
                  <a:schemeClr val="tx1"/>
                </a:solidFill>
                <a:latin typeface="+mn-lt"/>
                <a:ea typeface="+mn-ea"/>
                <a:cs typeface="+mn-cs"/>
              </a:defRPr>
            </a:lvl6pPr>
            <a:lvl7pPr marL="2742679" algn="l" defTabSz="914226" rtl="0" eaLnBrk="1" latinLnBrk="0" hangingPunct="1">
              <a:defRPr sz="1700" kern="1200">
                <a:solidFill>
                  <a:schemeClr val="tx1"/>
                </a:solidFill>
                <a:latin typeface="+mn-lt"/>
                <a:ea typeface="+mn-ea"/>
                <a:cs typeface="+mn-cs"/>
              </a:defRPr>
            </a:lvl7pPr>
            <a:lvl8pPr marL="3199794" algn="l" defTabSz="914226" rtl="0" eaLnBrk="1" latinLnBrk="0" hangingPunct="1">
              <a:defRPr sz="1700" kern="1200">
                <a:solidFill>
                  <a:schemeClr val="tx1"/>
                </a:solidFill>
                <a:latin typeface="+mn-lt"/>
                <a:ea typeface="+mn-ea"/>
                <a:cs typeface="+mn-cs"/>
              </a:defRPr>
            </a:lvl8pPr>
            <a:lvl9pPr marL="3656907" algn="l" defTabSz="914226" rtl="0" eaLnBrk="1" latinLnBrk="0" hangingPunct="1">
              <a:defRPr sz="1700" kern="1200">
                <a:solidFill>
                  <a:schemeClr val="tx1"/>
                </a:solidFill>
                <a:latin typeface="+mn-lt"/>
                <a:ea typeface="+mn-ea"/>
                <a:cs typeface="+mn-cs"/>
              </a:defRPr>
            </a:lvl9pPr>
          </a:lstStyle>
          <a:p>
            <a:fld id="{F1ACB53C-CF31-2D44-B149-7AE3045845EE}" type="slidenum">
              <a:rPr lang="en-US" smtClean="0">
                <a:solidFill>
                  <a:schemeClr val="bg1"/>
                </a:solidFill>
              </a:rPr>
              <a:pPr/>
              <a:t>15</a:t>
            </a:fld>
            <a:endParaRPr lang="en-US" dirty="0">
              <a:solidFill>
                <a:schemeClr val="bg1"/>
              </a:solidFill>
            </a:endParaRPr>
          </a:p>
        </p:txBody>
      </p:sp>
    </p:spTree>
    <p:extLst>
      <p:ext uri="{BB962C8B-B14F-4D97-AF65-F5344CB8AC3E}">
        <p14:creationId xmlns:p14="http://schemas.microsoft.com/office/powerpoint/2010/main" val="42159574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p:cNvSpPr/>
          <p:nvPr/>
        </p:nvSpPr>
        <p:spPr>
          <a:xfrm>
            <a:off x="-120773" y="5181600"/>
            <a:ext cx="9448800" cy="990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009900" y="1828800"/>
            <a:ext cx="3124200" cy="2677638"/>
          </a:xfrm>
          <a:prstGeom prst="rect">
            <a:avLst/>
          </a:prstGeom>
          <a:noFill/>
        </p:spPr>
        <p:txBody>
          <a:bodyPr wrap="square" lIns="91422" tIns="45711" rIns="91422" bIns="45711" rtlCol="0">
            <a:spAutoFit/>
          </a:bodyPr>
          <a:lstStyle/>
          <a:p>
            <a:pPr algn="ctr">
              <a:lnSpc>
                <a:spcPct val="200000"/>
              </a:lnSpc>
            </a:pPr>
            <a:r>
              <a:rPr lang="en-US" sz="2800" b="1" dirty="0" smtClean="0">
                <a:latin typeface="Candara" panose="020E0502030303020204" pitchFamily="34" charset="0"/>
                <a:cs typeface="Arial" panose="020B0604020202020204" pitchFamily="34" charset="0"/>
              </a:rPr>
              <a:t>How did I know?</a:t>
            </a:r>
          </a:p>
          <a:p>
            <a:pPr algn="ctr">
              <a:lnSpc>
                <a:spcPct val="200000"/>
              </a:lnSpc>
            </a:pPr>
            <a:r>
              <a:rPr lang="en-US" sz="2800" b="1" dirty="0" smtClean="0">
                <a:latin typeface="Candara" panose="020E0502030303020204" pitchFamily="34" charset="0"/>
                <a:cs typeface="Arial" panose="020B0604020202020204" pitchFamily="34" charset="0"/>
              </a:rPr>
              <a:t>What did I do?</a:t>
            </a:r>
          </a:p>
          <a:p>
            <a:pPr algn="ctr">
              <a:lnSpc>
                <a:spcPct val="200000"/>
              </a:lnSpc>
            </a:pPr>
            <a:r>
              <a:rPr lang="en-US" sz="2800" b="1" dirty="0" smtClean="0">
                <a:latin typeface="Candara" panose="020E0502030303020204" pitchFamily="34" charset="0"/>
                <a:cs typeface="Arial" panose="020B0604020202020204" pitchFamily="34" charset="0"/>
              </a:rPr>
              <a:t>How am I now?</a:t>
            </a:r>
            <a:endParaRPr lang="en-US" sz="2800" b="1" dirty="0">
              <a:latin typeface="Candara" panose="020E0502030303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1606" y="72390"/>
            <a:ext cx="4850130" cy="1604010"/>
          </a:xfrm>
          <a:prstGeom prst="rect">
            <a:avLst/>
          </a:prstGeom>
        </p:spPr>
      </p:pic>
      <p:sp>
        <p:nvSpPr>
          <p:cNvPr id="9" name="Rectangle 8"/>
          <p:cNvSpPr/>
          <p:nvPr/>
        </p:nvSpPr>
        <p:spPr>
          <a:xfrm>
            <a:off x="-152400" y="1581518"/>
            <a:ext cx="9448800" cy="94882"/>
          </a:xfrm>
          <a:prstGeom prst="rect">
            <a:avLst/>
          </a:prstGeom>
          <a:solidFill>
            <a:srgbClr val="FF6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descr="C:\Users\aspangler\AppData\Local\Microsoft\Windows\INetCache\IE\0MKSB6R6\IHLNO[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438400"/>
            <a:ext cx="1752600" cy="17526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1" name="Picture 3" descr="C:\Users\aspangler\AppData\Local\Microsoft\Windows\INetCache\IE\0MKSB6R6\IHLNO[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2438400"/>
            <a:ext cx="1752600" cy="17526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2000" y="4572000"/>
            <a:ext cx="1676400" cy="353943"/>
          </a:xfrm>
          <a:prstGeom prst="rect">
            <a:avLst/>
          </a:prstGeom>
          <a:noFill/>
        </p:spPr>
        <p:txBody>
          <a:bodyPr wrap="square" rtlCol="0">
            <a:spAutoFit/>
          </a:bodyPr>
          <a:lstStyle/>
          <a:p>
            <a:r>
              <a:rPr lang="en-US" dirty="0" smtClean="0"/>
              <a:t>Profile picture</a:t>
            </a:r>
            <a:endParaRPr lang="en-US" dirty="0"/>
          </a:p>
        </p:txBody>
      </p:sp>
      <p:sp>
        <p:nvSpPr>
          <p:cNvPr id="12" name="TextBox 11"/>
          <p:cNvSpPr txBox="1"/>
          <p:nvPr/>
        </p:nvSpPr>
        <p:spPr>
          <a:xfrm>
            <a:off x="6858000" y="4506438"/>
            <a:ext cx="1676400" cy="353943"/>
          </a:xfrm>
          <a:prstGeom prst="rect">
            <a:avLst/>
          </a:prstGeom>
          <a:noFill/>
        </p:spPr>
        <p:txBody>
          <a:bodyPr wrap="square" rtlCol="0">
            <a:spAutoFit/>
          </a:bodyPr>
          <a:lstStyle/>
          <a:p>
            <a:r>
              <a:rPr lang="en-US" dirty="0" smtClean="0"/>
              <a:t>Profile picture</a:t>
            </a:r>
            <a:endParaRPr lang="en-US" dirty="0"/>
          </a:p>
        </p:txBody>
      </p:sp>
    </p:spTree>
    <p:extLst>
      <p:ext uri="{BB962C8B-B14F-4D97-AF65-F5344CB8AC3E}">
        <p14:creationId xmlns:p14="http://schemas.microsoft.com/office/powerpoint/2010/main" val="29246260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3122" y="76200"/>
            <a:ext cx="8229600" cy="1143000"/>
          </a:xfrm>
        </p:spPr>
        <p:txBody>
          <a:bodyPr>
            <a:normAutofit/>
          </a:bodyPr>
          <a:lstStyle/>
          <a:p>
            <a:pPr lvl="0"/>
            <a:r>
              <a:rPr lang="en-US" sz="4000" dirty="0">
                <a:solidFill>
                  <a:srgbClr val="FF6900"/>
                </a:solidFill>
                <a:effectLst/>
                <a:latin typeface="Candara" panose="020E0502030303020204" pitchFamily="34" charset="0"/>
              </a:rPr>
              <a:t>Bladder Cancer </a:t>
            </a:r>
            <a:r>
              <a:rPr lang="en-US" sz="4000" dirty="0" smtClean="0">
                <a:solidFill>
                  <a:srgbClr val="FF6900"/>
                </a:solidFill>
                <a:effectLst/>
                <a:latin typeface="Candara" panose="020E0502030303020204" pitchFamily="34" charset="0"/>
              </a:rPr>
              <a:t>in Numbers</a:t>
            </a:r>
            <a:endParaRPr lang="en-US" sz="4000" dirty="0">
              <a:solidFill>
                <a:srgbClr val="FF6900"/>
              </a:solidFill>
              <a:effectLst/>
              <a:latin typeface="Candara" panose="020E0502030303020204" pitchFamily="34" charset="0"/>
            </a:endParaRPr>
          </a:p>
        </p:txBody>
      </p:sp>
      <p:sp>
        <p:nvSpPr>
          <p:cNvPr id="2" name="Rounded Rectangle 1"/>
          <p:cNvSpPr/>
          <p:nvPr/>
        </p:nvSpPr>
        <p:spPr>
          <a:xfrm>
            <a:off x="457199" y="1267426"/>
            <a:ext cx="2720051" cy="1302153"/>
          </a:xfrm>
          <a:prstGeom prst="roundRect">
            <a:avLst/>
          </a:prstGeom>
          <a:solidFill>
            <a:schemeClr val="tx2">
              <a:lumMod val="60000"/>
              <a:lumOff val="40000"/>
            </a:schemeClr>
          </a:solidFill>
          <a:ln>
            <a:noFill/>
          </a:ln>
          <a:effectLst>
            <a:outerShdw blurRad="40005" dist="2286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ounded Rectangle 3"/>
          <p:cNvSpPr/>
          <p:nvPr/>
        </p:nvSpPr>
        <p:spPr>
          <a:xfrm>
            <a:off x="3318076" y="1267423"/>
            <a:ext cx="2475054" cy="1302153"/>
          </a:xfrm>
          <a:prstGeom prst="roundRect">
            <a:avLst/>
          </a:prstGeom>
          <a:solidFill>
            <a:srgbClr val="FF6900"/>
          </a:solidFill>
          <a:ln>
            <a:noFill/>
          </a:ln>
          <a:effectLst>
            <a:outerShdw blurRad="40005" dist="1905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ounded Rectangle 4"/>
          <p:cNvSpPr/>
          <p:nvPr/>
        </p:nvSpPr>
        <p:spPr>
          <a:xfrm>
            <a:off x="5922378" y="1267425"/>
            <a:ext cx="2720051" cy="1302153"/>
          </a:xfrm>
          <a:prstGeom prst="roundRect">
            <a:avLst/>
          </a:prstGeom>
          <a:solidFill>
            <a:schemeClr val="tx1">
              <a:lumMod val="65000"/>
              <a:lumOff val="35000"/>
            </a:schemeClr>
          </a:solidFill>
          <a:ln>
            <a:noFill/>
          </a:ln>
          <a:effectLst>
            <a:outerShdw blurRad="40005" dist="2286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457198" y="2866658"/>
            <a:ext cx="2362201" cy="1444910"/>
          </a:xfrm>
          <a:prstGeom prst="roundRect">
            <a:avLst/>
          </a:prstGeom>
          <a:solidFill>
            <a:schemeClr val="tx1">
              <a:lumMod val="75000"/>
              <a:lumOff val="25000"/>
            </a:schemeClr>
          </a:solidFill>
          <a:ln>
            <a:noFill/>
          </a:ln>
          <a:effectLst>
            <a:outerShdw blurRad="40005" dist="22860" dir="5400000" algn="tl"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457197" y="4637583"/>
            <a:ext cx="2511709" cy="1931047"/>
          </a:xfrm>
          <a:prstGeom prst="roundRect">
            <a:avLst/>
          </a:prstGeom>
          <a:solidFill>
            <a:srgbClr val="FF6900"/>
          </a:solidFill>
          <a:ln>
            <a:noFill/>
          </a:ln>
          <a:effectLst>
            <a:outerShdw blurRad="40005" dist="2286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3130952" y="4637582"/>
            <a:ext cx="5511477" cy="1931047"/>
          </a:xfrm>
          <a:prstGeom prst="roundRect">
            <a:avLst/>
          </a:prstGeom>
          <a:solidFill>
            <a:srgbClr val="B1B3B9"/>
          </a:solidFill>
          <a:ln>
            <a:noFill/>
          </a:ln>
          <a:effectLst>
            <a:outerShdw blurRad="40005" dist="2286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634693" y="3207603"/>
            <a:ext cx="2156715" cy="830997"/>
          </a:xfrm>
          <a:prstGeom prst="rect">
            <a:avLst/>
          </a:prstGeom>
          <a:noFill/>
        </p:spPr>
        <p:txBody>
          <a:bodyPr wrap="square" rtlCol="0">
            <a:spAutoFit/>
          </a:bodyPr>
          <a:lstStyle/>
          <a:p>
            <a:r>
              <a:rPr lang="en-US" sz="2400" b="1" dirty="0" smtClean="0">
                <a:solidFill>
                  <a:schemeClr val="bg1"/>
                </a:solidFill>
              </a:rPr>
              <a:t>16,870 will die in 2017</a:t>
            </a:r>
            <a:endParaRPr lang="en-US" sz="2400" b="1" dirty="0">
              <a:solidFill>
                <a:schemeClr val="bg1"/>
              </a:solidFill>
            </a:endParaRPr>
          </a:p>
        </p:txBody>
      </p:sp>
      <p:sp>
        <p:nvSpPr>
          <p:cNvPr id="16" name="TextBox 15"/>
          <p:cNvSpPr txBox="1"/>
          <p:nvPr/>
        </p:nvSpPr>
        <p:spPr>
          <a:xfrm>
            <a:off x="613122" y="1369250"/>
            <a:ext cx="2359306" cy="1200329"/>
          </a:xfrm>
          <a:prstGeom prst="rect">
            <a:avLst/>
          </a:prstGeom>
          <a:noFill/>
        </p:spPr>
        <p:txBody>
          <a:bodyPr wrap="square" rtlCol="0">
            <a:spAutoFit/>
          </a:bodyPr>
          <a:lstStyle/>
          <a:p>
            <a:r>
              <a:rPr lang="en-US" sz="2400" b="1" dirty="0" smtClean="0">
                <a:solidFill>
                  <a:schemeClr val="bg1"/>
                </a:solidFill>
              </a:rPr>
              <a:t>79,030 diagnosed in 2017</a:t>
            </a:r>
            <a:endParaRPr lang="en-US" sz="2400" b="1" dirty="0">
              <a:solidFill>
                <a:schemeClr val="bg1"/>
              </a:solidFill>
            </a:endParaRPr>
          </a:p>
        </p:txBody>
      </p:sp>
      <p:sp>
        <p:nvSpPr>
          <p:cNvPr id="17" name="TextBox 16"/>
          <p:cNvSpPr txBox="1"/>
          <p:nvPr/>
        </p:nvSpPr>
        <p:spPr>
          <a:xfrm>
            <a:off x="3485909" y="1389368"/>
            <a:ext cx="2172181" cy="1107996"/>
          </a:xfrm>
          <a:prstGeom prst="rect">
            <a:avLst/>
          </a:prstGeom>
          <a:noFill/>
        </p:spPr>
        <p:txBody>
          <a:bodyPr wrap="square" rtlCol="0">
            <a:spAutoFit/>
          </a:bodyPr>
          <a:lstStyle/>
          <a:p>
            <a:pPr algn="ctr"/>
            <a:r>
              <a:rPr lang="en-US" sz="2200" b="1" dirty="0" smtClean="0">
                <a:solidFill>
                  <a:schemeClr val="bg1"/>
                </a:solidFill>
              </a:rPr>
              <a:t>600K + living with bladder cancer </a:t>
            </a:r>
            <a:endParaRPr lang="en-US" sz="2200" b="1" dirty="0">
              <a:solidFill>
                <a:schemeClr val="bg1"/>
              </a:solidFill>
            </a:endParaRPr>
          </a:p>
        </p:txBody>
      </p:sp>
      <p:sp>
        <p:nvSpPr>
          <p:cNvPr id="18" name="TextBox 17"/>
          <p:cNvSpPr txBox="1"/>
          <p:nvPr/>
        </p:nvSpPr>
        <p:spPr>
          <a:xfrm>
            <a:off x="7086600" y="1343202"/>
            <a:ext cx="1447800" cy="1154162"/>
          </a:xfrm>
          <a:prstGeom prst="rect">
            <a:avLst/>
          </a:prstGeom>
          <a:noFill/>
        </p:spPr>
        <p:txBody>
          <a:bodyPr wrap="square" rtlCol="0">
            <a:spAutoFit/>
          </a:bodyPr>
          <a:lstStyle/>
          <a:p>
            <a:pPr algn="r"/>
            <a:r>
              <a:rPr lang="en-US" sz="2300" b="1" dirty="0" smtClean="0">
                <a:solidFill>
                  <a:schemeClr val="bg1"/>
                </a:solidFill>
              </a:rPr>
              <a:t>most common cancer </a:t>
            </a:r>
            <a:endParaRPr lang="en-US" sz="2300" b="1" dirty="0">
              <a:solidFill>
                <a:schemeClr val="bg1"/>
              </a:solidFill>
            </a:endParaRPr>
          </a:p>
        </p:txBody>
      </p:sp>
      <p:pic>
        <p:nvPicPr>
          <p:cNvPr id="23" name="Picture 22"/>
          <p:cNvPicPr>
            <a:picLocks noChangeAspect="1"/>
          </p:cNvPicPr>
          <p:nvPr/>
        </p:nvPicPr>
        <p:blipFill rotWithShape="1">
          <a:blip r:embed="rId3" cstate="print">
            <a:extLst>
              <a:ext uri="{28A0092B-C50C-407E-A947-70E740481C1C}">
                <a14:useLocalDpi xmlns:a14="http://schemas.microsoft.com/office/drawing/2010/main" val="0"/>
              </a:ext>
            </a:extLst>
          </a:blip>
          <a:srcRect l="21816" t="11476" r="18827" b="9283"/>
          <a:stretch/>
        </p:blipFill>
        <p:spPr>
          <a:xfrm>
            <a:off x="6019800" y="5057359"/>
            <a:ext cx="706266" cy="1141533"/>
          </a:xfrm>
          <a:prstGeom prst="rect">
            <a:avLst/>
          </a:prstGeom>
        </p:spPr>
      </p:pic>
      <p:pic>
        <p:nvPicPr>
          <p:cNvPr id="24" name="Picture 23"/>
          <p:cNvPicPr>
            <a:picLocks noChangeAspect="1"/>
          </p:cNvPicPr>
          <p:nvPr/>
        </p:nvPicPr>
        <p:blipFill rotWithShape="1">
          <a:blip r:embed="rId4" cstate="print">
            <a:extLst>
              <a:ext uri="{28A0092B-C50C-407E-A947-70E740481C1C}">
                <a14:useLocalDpi xmlns:a14="http://schemas.microsoft.com/office/drawing/2010/main" val="0"/>
              </a:ext>
            </a:extLst>
          </a:blip>
          <a:srcRect l="26801" r="27494"/>
          <a:stretch/>
        </p:blipFill>
        <p:spPr>
          <a:xfrm>
            <a:off x="3505607" y="4992189"/>
            <a:ext cx="532993" cy="1237316"/>
          </a:xfrm>
          <a:prstGeom prst="rect">
            <a:avLst/>
          </a:prstGeom>
        </p:spPr>
      </p:pic>
      <p:sp>
        <p:nvSpPr>
          <p:cNvPr id="20" name="TextBox 19"/>
          <p:cNvSpPr txBox="1"/>
          <p:nvPr/>
        </p:nvSpPr>
        <p:spPr>
          <a:xfrm>
            <a:off x="5943600" y="1524000"/>
            <a:ext cx="1182494" cy="769441"/>
          </a:xfrm>
          <a:prstGeom prst="rect">
            <a:avLst/>
          </a:prstGeom>
          <a:noFill/>
        </p:spPr>
        <p:txBody>
          <a:bodyPr wrap="square" rtlCol="0">
            <a:spAutoFit/>
          </a:bodyPr>
          <a:lstStyle/>
          <a:p>
            <a:pPr algn="r"/>
            <a:r>
              <a:rPr lang="en-US" sz="4400" b="1" dirty="0" smtClean="0">
                <a:solidFill>
                  <a:schemeClr val="bg1"/>
                </a:solidFill>
              </a:rPr>
              <a:t>5th</a:t>
            </a:r>
            <a:endParaRPr lang="en-US" sz="4400" b="1" dirty="0">
              <a:solidFill>
                <a:schemeClr val="bg1"/>
              </a:solidFill>
            </a:endParaRPr>
          </a:p>
        </p:txBody>
      </p:sp>
      <p:sp>
        <p:nvSpPr>
          <p:cNvPr id="21" name="TextBox 20"/>
          <p:cNvSpPr txBox="1"/>
          <p:nvPr/>
        </p:nvSpPr>
        <p:spPr>
          <a:xfrm>
            <a:off x="4191000" y="5192784"/>
            <a:ext cx="1447800" cy="1154162"/>
          </a:xfrm>
          <a:prstGeom prst="rect">
            <a:avLst/>
          </a:prstGeom>
          <a:noFill/>
        </p:spPr>
        <p:txBody>
          <a:bodyPr wrap="square" rtlCol="0">
            <a:spAutoFit/>
          </a:bodyPr>
          <a:lstStyle/>
          <a:p>
            <a:pPr algn="r"/>
            <a:r>
              <a:rPr lang="en-US" sz="2300" b="1" dirty="0" smtClean="0">
                <a:solidFill>
                  <a:schemeClr val="bg1"/>
                </a:solidFill>
              </a:rPr>
              <a:t>most common in men</a:t>
            </a:r>
            <a:endParaRPr lang="en-US" sz="2300" b="1" dirty="0">
              <a:solidFill>
                <a:schemeClr val="bg1"/>
              </a:solidFill>
            </a:endParaRPr>
          </a:p>
        </p:txBody>
      </p:sp>
      <p:sp>
        <p:nvSpPr>
          <p:cNvPr id="22" name="TextBox 21"/>
          <p:cNvSpPr txBox="1"/>
          <p:nvPr/>
        </p:nvSpPr>
        <p:spPr>
          <a:xfrm>
            <a:off x="3657600" y="4814919"/>
            <a:ext cx="1182494" cy="615553"/>
          </a:xfrm>
          <a:prstGeom prst="rect">
            <a:avLst/>
          </a:prstGeom>
          <a:noFill/>
        </p:spPr>
        <p:txBody>
          <a:bodyPr wrap="square" rtlCol="0">
            <a:spAutoFit/>
          </a:bodyPr>
          <a:lstStyle/>
          <a:p>
            <a:pPr algn="r"/>
            <a:r>
              <a:rPr lang="en-US" sz="3400" b="1" dirty="0">
                <a:solidFill>
                  <a:schemeClr val="bg1"/>
                </a:solidFill>
              </a:rPr>
              <a:t>4</a:t>
            </a:r>
            <a:r>
              <a:rPr lang="en-US" sz="3400" b="1" dirty="0" smtClean="0">
                <a:solidFill>
                  <a:schemeClr val="bg1"/>
                </a:solidFill>
              </a:rPr>
              <a:t>th</a:t>
            </a:r>
            <a:endParaRPr lang="en-US" sz="3400" b="1" dirty="0">
              <a:solidFill>
                <a:schemeClr val="bg1"/>
              </a:solidFill>
            </a:endParaRPr>
          </a:p>
        </p:txBody>
      </p:sp>
      <p:sp>
        <p:nvSpPr>
          <p:cNvPr id="25" name="TextBox 24"/>
          <p:cNvSpPr txBox="1"/>
          <p:nvPr/>
        </p:nvSpPr>
        <p:spPr>
          <a:xfrm>
            <a:off x="6726066" y="5181600"/>
            <a:ext cx="1777144" cy="1154162"/>
          </a:xfrm>
          <a:prstGeom prst="rect">
            <a:avLst/>
          </a:prstGeom>
          <a:noFill/>
        </p:spPr>
        <p:txBody>
          <a:bodyPr wrap="square" rtlCol="0">
            <a:spAutoFit/>
          </a:bodyPr>
          <a:lstStyle/>
          <a:p>
            <a:pPr algn="r"/>
            <a:r>
              <a:rPr lang="en-US" sz="2300" b="1" dirty="0" smtClean="0">
                <a:solidFill>
                  <a:schemeClr val="bg1"/>
                </a:solidFill>
              </a:rPr>
              <a:t>most common in women</a:t>
            </a:r>
            <a:endParaRPr lang="en-US" sz="2300" b="1" dirty="0">
              <a:solidFill>
                <a:schemeClr val="bg1"/>
              </a:solidFill>
            </a:endParaRPr>
          </a:p>
        </p:txBody>
      </p:sp>
      <p:sp>
        <p:nvSpPr>
          <p:cNvPr id="26" name="TextBox 25"/>
          <p:cNvSpPr txBox="1"/>
          <p:nvPr/>
        </p:nvSpPr>
        <p:spPr>
          <a:xfrm>
            <a:off x="6511454" y="4814920"/>
            <a:ext cx="1182494" cy="615553"/>
          </a:xfrm>
          <a:prstGeom prst="rect">
            <a:avLst/>
          </a:prstGeom>
          <a:noFill/>
        </p:spPr>
        <p:txBody>
          <a:bodyPr wrap="square" rtlCol="0">
            <a:spAutoFit/>
          </a:bodyPr>
          <a:lstStyle/>
          <a:p>
            <a:pPr algn="r"/>
            <a:r>
              <a:rPr lang="en-US" sz="3400" b="1" dirty="0" smtClean="0">
                <a:solidFill>
                  <a:schemeClr val="bg1"/>
                </a:solidFill>
              </a:rPr>
              <a:t>11th</a:t>
            </a:r>
            <a:endParaRPr lang="en-US" sz="3400" b="1" dirty="0">
              <a:solidFill>
                <a:schemeClr val="bg1"/>
              </a:solidFill>
            </a:endParaRPr>
          </a:p>
        </p:txBody>
      </p:sp>
      <p:sp>
        <p:nvSpPr>
          <p:cNvPr id="27" name="TextBox 26"/>
          <p:cNvSpPr txBox="1"/>
          <p:nvPr/>
        </p:nvSpPr>
        <p:spPr>
          <a:xfrm>
            <a:off x="640532" y="4953000"/>
            <a:ext cx="2172181" cy="1384995"/>
          </a:xfrm>
          <a:prstGeom prst="rect">
            <a:avLst/>
          </a:prstGeom>
          <a:noFill/>
        </p:spPr>
        <p:txBody>
          <a:bodyPr wrap="square" rtlCol="0">
            <a:spAutoFit/>
          </a:bodyPr>
          <a:lstStyle/>
          <a:p>
            <a:pPr algn="ctr"/>
            <a:r>
              <a:rPr lang="en-US" sz="2800" b="1" dirty="0" smtClean="0">
                <a:solidFill>
                  <a:schemeClr val="bg1"/>
                </a:solidFill>
              </a:rPr>
              <a:t>50% - 80% recurrence rate </a:t>
            </a:r>
            <a:endParaRPr lang="en-US" sz="2800" b="1" dirty="0">
              <a:solidFill>
                <a:schemeClr val="bg1"/>
              </a:solidFill>
            </a:endParaRPr>
          </a:p>
        </p:txBody>
      </p:sp>
      <p:sp>
        <p:nvSpPr>
          <p:cNvPr id="29" name="TextBox 28"/>
          <p:cNvSpPr txBox="1"/>
          <p:nvPr/>
        </p:nvSpPr>
        <p:spPr>
          <a:xfrm>
            <a:off x="3048000" y="3124200"/>
            <a:ext cx="5580444" cy="954107"/>
          </a:xfrm>
          <a:prstGeom prst="rect">
            <a:avLst/>
          </a:prstGeom>
          <a:noFill/>
        </p:spPr>
        <p:txBody>
          <a:bodyPr wrap="square" rtlCol="0">
            <a:spAutoFit/>
          </a:bodyPr>
          <a:lstStyle/>
          <a:p>
            <a:pPr algn="r"/>
            <a:r>
              <a:rPr lang="en-US" sz="2800" b="1" i="1" dirty="0" smtClean="0">
                <a:solidFill>
                  <a:schemeClr val="tx1">
                    <a:lumMod val="75000"/>
                    <a:lumOff val="25000"/>
                  </a:schemeClr>
                </a:solidFill>
                <a:latin typeface="Candara" panose="020E0502030303020204" pitchFamily="34" charset="0"/>
              </a:rPr>
              <a:t>“Statistics are human beings with the tears wiped away.” </a:t>
            </a:r>
            <a:endParaRPr lang="en-US" sz="2800" b="1" i="1" dirty="0">
              <a:solidFill>
                <a:schemeClr val="tx1">
                  <a:lumMod val="75000"/>
                  <a:lumOff val="25000"/>
                </a:schemeClr>
              </a:solidFill>
              <a:latin typeface="Candara" panose="020E0502030303020204" pitchFamily="34" charset="0"/>
            </a:endParaRPr>
          </a:p>
        </p:txBody>
      </p:sp>
      <p:sp>
        <p:nvSpPr>
          <p:cNvPr id="28" name="Slide Number Placeholder 2"/>
          <p:cNvSpPr txBox="1">
            <a:spLocks/>
          </p:cNvSpPr>
          <p:nvPr/>
        </p:nvSpPr>
        <p:spPr>
          <a:xfrm>
            <a:off x="8806586" y="6540110"/>
            <a:ext cx="674827" cy="232064"/>
          </a:xfrm>
          <a:prstGeom prst="rect">
            <a:avLst/>
          </a:prstGeom>
        </p:spPr>
        <p:txBody>
          <a:bodyPr/>
          <a:lstStyle>
            <a:defPPr>
              <a:defRPr lang="en-US"/>
            </a:defPPr>
            <a:lvl1pPr marL="0" algn="l" defTabSz="914226" rtl="0" eaLnBrk="1" latinLnBrk="0" hangingPunct="1">
              <a:defRPr sz="1700" kern="1200">
                <a:solidFill>
                  <a:schemeClr val="tx1"/>
                </a:solidFill>
                <a:latin typeface="+mn-lt"/>
                <a:ea typeface="+mn-ea"/>
                <a:cs typeface="+mn-cs"/>
              </a:defRPr>
            </a:lvl1pPr>
            <a:lvl2pPr marL="457113" algn="l" defTabSz="914226" rtl="0" eaLnBrk="1" latinLnBrk="0" hangingPunct="1">
              <a:defRPr sz="1700" kern="1200">
                <a:solidFill>
                  <a:schemeClr val="tx1"/>
                </a:solidFill>
                <a:latin typeface="+mn-lt"/>
                <a:ea typeface="+mn-ea"/>
                <a:cs typeface="+mn-cs"/>
              </a:defRPr>
            </a:lvl2pPr>
            <a:lvl3pPr marL="914226" algn="l" defTabSz="914226" rtl="0" eaLnBrk="1" latinLnBrk="0" hangingPunct="1">
              <a:defRPr sz="1700" kern="1200">
                <a:solidFill>
                  <a:schemeClr val="tx1"/>
                </a:solidFill>
                <a:latin typeface="+mn-lt"/>
                <a:ea typeface="+mn-ea"/>
                <a:cs typeface="+mn-cs"/>
              </a:defRPr>
            </a:lvl3pPr>
            <a:lvl4pPr marL="1371341" algn="l" defTabSz="914226" rtl="0" eaLnBrk="1" latinLnBrk="0" hangingPunct="1">
              <a:defRPr sz="1700" kern="1200">
                <a:solidFill>
                  <a:schemeClr val="tx1"/>
                </a:solidFill>
                <a:latin typeface="+mn-lt"/>
                <a:ea typeface="+mn-ea"/>
                <a:cs typeface="+mn-cs"/>
              </a:defRPr>
            </a:lvl4pPr>
            <a:lvl5pPr marL="1828453" algn="l" defTabSz="914226" rtl="0" eaLnBrk="1" latinLnBrk="0" hangingPunct="1">
              <a:defRPr sz="1700" kern="1200">
                <a:solidFill>
                  <a:schemeClr val="tx1"/>
                </a:solidFill>
                <a:latin typeface="+mn-lt"/>
                <a:ea typeface="+mn-ea"/>
                <a:cs typeface="+mn-cs"/>
              </a:defRPr>
            </a:lvl5pPr>
            <a:lvl6pPr marL="2285566" algn="l" defTabSz="914226" rtl="0" eaLnBrk="1" latinLnBrk="0" hangingPunct="1">
              <a:defRPr sz="1700" kern="1200">
                <a:solidFill>
                  <a:schemeClr val="tx1"/>
                </a:solidFill>
                <a:latin typeface="+mn-lt"/>
                <a:ea typeface="+mn-ea"/>
                <a:cs typeface="+mn-cs"/>
              </a:defRPr>
            </a:lvl6pPr>
            <a:lvl7pPr marL="2742679" algn="l" defTabSz="914226" rtl="0" eaLnBrk="1" latinLnBrk="0" hangingPunct="1">
              <a:defRPr sz="1700" kern="1200">
                <a:solidFill>
                  <a:schemeClr val="tx1"/>
                </a:solidFill>
                <a:latin typeface="+mn-lt"/>
                <a:ea typeface="+mn-ea"/>
                <a:cs typeface="+mn-cs"/>
              </a:defRPr>
            </a:lvl7pPr>
            <a:lvl8pPr marL="3199794" algn="l" defTabSz="914226" rtl="0" eaLnBrk="1" latinLnBrk="0" hangingPunct="1">
              <a:defRPr sz="1700" kern="1200">
                <a:solidFill>
                  <a:schemeClr val="tx1"/>
                </a:solidFill>
                <a:latin typeface="+mn-lt"/>
                <a:ea typeface="+mn-ea"/>
                <a:cs typeface="+mn-cs"/>
              </a:defRPr>
            </a:lvl8pPr>
            <a:lvl9pPr marL="3656907" algn="l" defTabSz="914226" rtl="0" eaLnBrk="1" latinLnBrk="0" hangingPunct="1">
              <a:defRPr sz="1700" kern="1200">
                <a:solidFill>
                  <a:schemeClr val="tx1"/>
                </a:solidFill>
                <a:latin typeface="+mn-lt"/>
                <a:ea typeface="+mn-ea"/>
                <a:cs typeface="+mn-cs"/>
              </a:defRPr>
            </a:lvl9pPr>
          </a:lstStyle>
          <a:p>
            <a:fld id="{F1ACB53C-CF31-2D44-B149-7AE3045845EE}" type="slidenum">
              <a:rPr lang="en-US" smtClean="0">
                <a:solidFill>
                  <a:schemeClr val="tx1">
                    <a:lumMod val="65000"/>
                    <a:lumOff val="35000"/>
                  </a:schemeClr>
                </a:solidFill>
              </a:rPr>
              <a:pPr/>
              <a:t>3</a:t>
            </a:fld>
            <a:endParaRPr lang="en-US" dirty="0">
              <a:solidFill>
                <a:schemeClr val="tx1">
                  <a:lumMod val="65000"/>
                  <a:lumOff val="35000"/>
                </a:schemeClr>
              </a:solidFill>
            </a:endParaRPr>
          </a:p>
        </p:txBody>
      </p:sp>
    </p:spTree>
    <p:extLst>
      <p:ext uri="{BB962C8B-B14F-4D97-AF65-F5344CB8AC3E}">
        <p14:creationId xmlns:p14="http://schemas.microsoft.com/office/powerpoint/2010/main" val="1808581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648200" y="1219200"/>
            <a:ext cx="4572000" cy="5715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8100" y="0"/>
            <a:ext cx="9220200" cy="1143000"/>
          </a:xfrm>
          <a:prstGeom prst="rect">
            <a:avLst/>
          </a:prstGeom>
          <a:solidFill>
            <a:srgbClr val="3EB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457200" y="0"/>
            <a:ext cx="8229600" cy="1143000"/>
          </a:xfrm>
        </p:spPr>
        <p:txBody>
          <a:bodyPr/>
          <a:lstStyle/>
          <a:p>
            <a:pPr algn="ctr"/>
            <a:r>
              <a:rPr lang="en-US" dirty="0" smtClean="0">
                <a:solidFill>
                  <a:schemeClr val="bg1"/>
                </a:solidFill>
              </a:rPr>
              <a:t>What are the Signs &amp; Symptoms?</a:t>
            </a:r>
            <a:endParaRPr lang="en-US" dirty="0">
              <a:solidFill>
                <a:schemeClr val="bg1"/>
              </a:solidFill>
            </a:endParaRPr>
          </a:p>
        </p:txBody>
      </p:sp>
      <p:sp>
        <p:nvSpPr>
          <p:cNvPr id="5" name="Rectangle 4"/>
          <p:cNvSpPr/>
          <p:nvPr/>
        </p:nvSpPr>
        <p:spPr>
          <a:xfrm>
            <a:off x="-76200" y="1143000"/>
            <a:ext cx="4572000" cy="5715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8600" y="1143000"/>
            <a:ext cx="9448800" cy="6096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09600" y="1143000"/>
            <a:ext cx="3276600" cy="523220"/>
          </a:xfrm>
          <a:prstGeom prst="rect">
            <a:avLst/>
          </a:prstGeom>
          <a:noFill/>
        </p:spPr>
        <p:txBody>
          <a:bodyPr wrap="square" rtlCol="0">
            <a:spAutoFit/>
          </a:bodyPr>
          <a:lstStyle/>
          <a:p>
            <a:pPr algn="ctr"/>
            <a:r>
              <a:rPr lang="en-US" sz="2800" b="1" dirty="0" smtClean="0">
                <a:solidFill>
                  <a:schemeClr val="bg1"/>
                </a:solidFill>
                <a:latin typeface="Candara" panose="020E0502030303020204" pitchFamily="34" charset="0"/>
              </a:rPr>
              <a:t>Signs</a:t>
            </a:r>
            <a:endParaRPr lang="en-US" sz="2800" b="1" dirty="0">
              <a:solidFill>
                <a:schemeClr val="bg1"/>
              </a:solidFill>
              <a:latin typeface="Candara" panose="020E0502030303020204" pitchFamily="34" charset="0"/>
            </a:endParaRPr>
          </a:p>
        </p:txBody>
      </p:sp>
      <p:sp>
        <p:nvSpPr>
          <p:cNvPr id="9" name="TextBox 8"/>
          <p:cNvSpPr txBox="1"/>
          <p:nvPr/>
        </p:nvSpPr>
        <p:spPr>
          <a:xfrm>
            <a:off x="5257800" y="1143000"/>
            <a:ext cx="3276600" cy="523220"/>
          </a:xfrm>
          <a:prstGeom prst="rect">
            <a:avLst/>
          </a:prstGeom>
          <a:noFill/>
        </p:spPr>
        <p:txBody>
          <a:bodyPr wrap="square" rtlCol="0">
            <a:spAutoFit/>
          </a:bodyPr>
          <a:lstStyle/>
          <a:p>
            <a:pPr algn="ctr"/>
            <a:r>
              <a:rPr lang="en-US" sz="2800" b="1" dirty="0" smtClean="0">
                <a:solidFill>
                  <a:schemeClr val="bg1"/>
                </a:solidFill>
                <a:latin typeface="Candara" panose="020E0502030303020204" pitchFamily="34" charset="0"/>
              </a:rPr>
              <a:t>Symptoms</a:t>
            </a:r>
            <a:endParaRPr lang="en-US" sz="2800" b="1" dirty="0">
              <a:solidFill>
                <a:schemeClr val="bg1"/>
              </a:solidFill>
              <a:latin typeface="Candara" panose="020E0502030303020204" pitchFamily="34" charset="0"/>
            </a:endParaRPr>
          </a:p>
        </p:txBody>
      </p:sp>
      <p:sp>
        <p:nvSpPr>
          <p:cNvPr id="10" name="TextBox 9"/>
          <p:cNvSpPr txBox="1"/>
          <p:nvPr/>
        </p:nvSpPr>
        <p:spPr>
          <a:xfrm>
            <a:off x="5249333" y="2228195"/>
            <a:ext cx="3276600" cy="3539430"/>
          </a:xfrm>
          <a:prstGeom prst="rect">
            <a:avLst/>
          </a:prstGeom>
          <a:noFill/>
        </p:spPr>
        <p:txBody>
          <a:bodyPr wrap="square" rtlCol="0">
            <a:spAutoFit/>
          </a:bodyPr>
          <a:lstStyle/>
          <a:p>
            <a:pPr algn="ctr"/>
            <a:r>
              <a:rPr lang="en-US" sz="2800" b="1" dirty="0" smtClean="0">
                <a:solidFill>
                  <a:schemeClr val="tx1">
                    <a:lumMod val="65000"/>
                    <a:lumOff val="35000"/>
                  </a:schemeClr>
                </a:solidFill>
                <a:latin typeface="Candara" panose="020E0502030303020204" pitchFamily="34" charset="0"/>
              </a:rPr>
              <a:t>Abdominal pain</a:t>
            </a:r>
          </a:p>
          <a:p>
            <a:pPr algn="ctr"/>
            <a:endParaRPr lang="en-US" sz="2800" b="1" dirty="0">
              <a:solidFill>
                <a:schemeClr val="tx1">
                  <a:lumMod val="65000"/>
                  <a:lumOff val="35000"/>
                </a:schemeClr>
              </a:solidFill>
              <a:latin typeface="Candara" panose="020E0502030303020204" pitchFamily="34" charset="0"/>
            </a:endParaRPr>
          </a:p>
          <a:p>
            <a:pPr algn="ctr"/>
            <a:r>
              <a:rPr lang="en-US" sz="2800" b="1" dirty="0" smtClean="0">
                <a:solidFill>
                  <a:schemeClr val="tx1">
                    <a:lumMod val="65000"/>
                    <a:lumOff val="35000"/>
                  </a:schemeClr>
                </a:solidFill>
                <a:latin typeface="Candara" panose="020E0502030303020204" pitchFamily="34" charset="0"/>
              </a:rPr>
              <a:t>Fatigue</a:t>
            </a:r>
          </a:p>
          <a:p>
            <a:pPr algn="ctr"/>
            <a:endParaRPr lang="en-US" sz="2800" b="1" dirty="0">
              <a:solidFill>
                <a:schemeClr val="tx1">
                  <a:lumMod val="65000"/>
                  <a:lumOff val="35000"/>
                </a:schemeClr>
              </a:solidFill>
              <a:latin typeface="Candara" panose="020E0502030303020204" pitchFamily="34" charset="0"/>
            </a:endParaRPr>
          </a:p>
          <a:p>
            <a:pPr algn="ctr"/>
            <a:r>
              <a:rPr lang="en-US" sz="2800" b="1" dirty="0" smtClean="0">
                <a:solidFill>
                  <a:schemeClr val="tx1">
                    <a:lumMod val="65000"/>
                    <a:lumOff val="35000"/>
                  </a:schemeClr>
                </a:solidFill>
                <a:latin typeface="Candara" panose="020E0502030303020204" pitchFamily="34" charset="0"/>
              </a:rPr>
              <a:t>Lower back pain</a:t>
            </a:r>
          </a:p>
          <a:p>
            <a:pPr algn="ctr"/>
            <a:endParaRPr lang="en-US" sz="2800" b="1" dirty="0">
              <a:solidFill>
                <a:schemeClr val="tx1">
                  <a:lumMod val="65000"/>
                  <a:lumOff val="35000"/>
                </a:schemeClr>
              </a:solidFill>
              <a:latin typeface="Candara" panose="020E0502030303020204" pitchFamily="34" charset="0"/>
            </a:endParaRPr>
          </a:p>
          <a:p>
            <a:pPr algn="ctr"/>
            <a:r>
              <a:rPr lang="en-US" sz="2800" b="1" dirty="0" smtClean="0">
                <a:solidFill>
                  <a:schemeClr val="tx1">
                    <a:lumMod val="65000"/>
                    <a:lumOff val="35000"/>
                  </a:schemeClr>
                </a:solidFill>
                <a:latin typeface="Candara" panose="020E0502030303020204" pitchFamily="34" charset="0"/>
              </a:rPr>
              <a:t>Appetite or weight loss</a:t>
            </a:r>
            <a:endParaRPr lang="en-US" sz="2800" b="1" dirty="0">
              <a:solidFill>
                <a:schemeClr val="tx1">
                  <a:lumMod val="65000"/>
                  <a:lumOff val="35000"/>
                </a:schemeClr>
              </a:solidFill>
              <a:latin typeface="Candara" panose="020E0502030303020204" pitchFamily="34" charset="0"/>
            </a:endParaRPr>
          </a:p>
        </p:txBody>
      </p:sp>
      <p:sp>
        <p:nvSpPr>
          <p:cNvPr id="11" name="TextBox 10"/>
          <p:cNvSpPr txBox="1"/>
          <p:nvPr/>
        </p:nvSpPr>
        <p:spPr>
          <a:xfrm>
            <a:off x="762000" y="2228195"/>
            <a:ext cx="3276600" cy="4401205"/>
          </a:xfrm>
          <a:prstGeom prst="rect">
            <a:avLst/>
          </a:prstGeom>
          <a:noFill/>
        </p:spPr>
        <p:txBody>
          <a:bodyPr wrap="square" rtlCol="0">
            <a:spAutoFit/>
          </a:bodyPr>
          <a:lstStyle/>
          <a:p>
            <a:pPr algn="ctr"/>
            <a:r>
              <a:rPr lang="en-US" sz="2800" b="1" dirty="0" smtClean="0">
                <a:solidFill>
                  <a:schemeClr val="tx1">
                    <a:lumMod val="65000"/>
                    <a:lumOff val="35000"/>
                  </a:schemeClr>
                </a:solidFill>
                <a:latin typeface="Candara" panose="020E0502030303020204" pitchFamily="34" charset="0"/>
              </a:rPr>
              <a:t>Blood in the urine</a:t>
            </a:r>
          </a:p>
          <a:p>
            <a:pPr algn="ctr"/>
            <a:endParaRPr lang="en-US" sz="2800" b="1" dirty="0">
              <a:solidFill>
                <a:schemeClr val="tx1">
                  <a:lumMod val="65000"/>
                  <a:lumOff val="35000"/>
                </a:schemeClr>
              </a:solidFill>
              <a:latin typeface="Candara" panose="020E0502030303020204" pitchFamily="34" charset="0"/>
            </a:endParaRPr>
          </a:p>
          <a:p>
            <a:pPr algn="ctr"/>
            <a:r>
              <a:rPr lang="en-US" sz="2800" b="1" dirty="0" smtClean="0">
                <a:solidFill>
                  <a:schemeClr val="tx1">
                    <a:lumMod val="65000"/>
                    <a:lumOff val="35000"/>
                  </a:schemeClr>
                </a:solidFill>
                <a:latin typeface="Candara" panose="020E0502030303020204" pitchFamily="34" charset="0"/>
              </a:rPr>
              <a:t>Painful urination</a:t>
            </a:r>
          </a:p>
          <a:p>
            <a:pPr algn="ctr"/>
            <a:endParaRPr lang="en-US" sz="2800" b="1" dirty="0">
              <a:solidFill>
                <a:schemeClr val="tx1">
                  <a:lumMod val="65000"/>
                  <a:lumOff val="35000"/>
                </a:schemeClr>
              </a:solidFill>
              <a:latin typeface="Candara" panose="020E0502030303020204" pitchFamily="34" charset="0"/>
            </a:endParaRPr>
          </a:p>
          <a:p>
            <a:pPr algn="ctr"/>
            <a:r>
              <a:rPr lang="en-US" sz="2800" b="1" dirty="0" smtClean="0">
                <a:solidFill>
                  <a:schemeClr val="tx1">
                    <a:lumMod val="65000"/>
                    <a:lumOff val="35000"/>
                  </a:schemeClr>
                </a:solidFill>
                <a:latin typeface="Candara" panose="020E0502030303020204" pitchFamily="34" charset="0"/>
              </a:rPr>
              <a:t>Urgent need to urinate</a:t>
            </a:r>
          </a:p>
          <a:p>
            <a:pPr algn="ctr"/>
            <a:endParaRPr lang="en-US" sz="2800" b="1" dirty="0">
              <a:solidFill>
                <a:schemeClr val="tx1">
                  <a:lumMod val="65000"/>
                  <a:lumOff val="35000"/>
                </a:schemeClr>
              </a:solidFill>
              <a:latin typeface="Candara" panose="020E0502030303020204" pitchFamily="34" charset="0"/>
            </a:endParaRPr>
          </a:p>
          <a:p>
            <a:pPr algn="ctr"/>
            <a:r>
              <a:rPr lang="en-US" sz="2800" b="1" dirty="0" smtClean="0">
                <a:solidFill>
                  <a:schemeClr val="tx1">
                    <a:lumMod val="65000"/>
                    <a:lumOff val="35000"/>
                  </a:schemeClr>
                </a:solidFill>
                <a:latin typeface="Candara" panose="020E0502030303020204" pitchFamily="34" charset="0"/>
              </a:rPr>
              <a:t>Feeling the need (but unable) to urinate</a:t>
            </a:r>
            <a:endParaRPr lang="en-US" sz="2800" b="1" dirty="0">
              <a:solidFill>
                <a:schemeClr val="tx1">
                  <a:lumMod val="65000"/>
                  <a:lumOff val="35000"/>
                </a:schemeClr>
              </a:solidFill>
              <a:latin typeface="Candara" panose="020E0502030303020204" pitchFamily="34" charset="0"/>
            </a:endParaRPr>
          </a:p>
        </p:txBody>
      </p:sp>
      <p:sp>
        <p:nvSpPr>
          <p:cNvPr id="12" name="Slide Number Placeholder 2"/>
          <p:cNvSpPr txBox="1">
            <a:spLocks/>
          </p:cNvSpPr>
          <p:nvPr/>
        </p:nvSpPr>
        <p:spPr>
          <a:xfrm>
            <a:off x="8697773" y="6538913"/>
            <a:ext cx="674827" cy="232064"/>
          </a:xfrm>
          <a:prstGeom prst="rect">
            <a:avLst/>
          </a:prstGeom>
        </p:spPr>
        <p:txBody>
          <a:bodyPr/>
          <a:lstStyle>
            <a:defPPr>
              <a:defRPr lang="en-US"/>
            </a:defPPr>
            <a:lvl1pPr marL="0" algn="l" defTabSz="914226" rtl="0" eaLnBrk="1" latinLnBrk="0" hangingPunct="1">
              <a:defRPr sz="1700" kern="1200">
                <a:solidFill>
                  <a:schemeClr val="tx1"/>
                </a:solidFill>
                <a:latin typeface="+mn-lt"/>
                <a:ea typeface="+mn-ea"/>
                <a:cs typeface="+mn-cs"/>
              </a:defRPr>
            </a:lvl1pPr>
            <a:lvl2pPr marL="457113" algn="l" defTabSz="914226" rtl="0" eaLnBrk="1" latinLnBrk="0" hangingPunct="1">
              <a:defRPr sz="1700" kern="1200">
                <a:solidFill>
                  <a:schemeClr val="tx1"/>
                </a:solidFill>
                <a:latin typeface="+mn-lt"/>
                <a:ea typeface="+mn-ea"/>
                <a:cs typeface="+mn-cs"/>
              </a:defRPr>
            </a:lvl2pPr>
            <a:lvl3pPr marL="914226" algn="l" defTabSz="914226" rtl="0" eaLnBrk="1" latinLnBrk="0" hangingPunct="1">
              <a:defRPr sz="1700" kern="1200">
                <a:solidFill>
                  <a:schemeClr val="tx1"/>
                </a:solidFill>
                <a:latin typeface="+mn-lt"/>
                <a:ea typeface="+mn-ea"/>
                <a:cs typeface="+mn-cs"/>
              </a:defRPr>
            </a:lvl3pPr>
            <a:lvl4pPr marL="1371341" algn="l" defTabSz="914226" rtl="0" eaLnBrk="1" latinLnBrk="0" hangingPunct="1">
              <a:defRPr sz="1700" kern="1200">
                <a:solidFill>
                  <a:schemeClr val="tx1"/>
                </a:solidFill>
                <a:latin typeface="+mn-lt"/>
                <a:ea typeface="+mn-ea"/>
                <a:cs typeface="+mn-cs"/>
              </a:defRPr>
            </a:lvl4pPr>
            <a:lvl5pPr marL="1828453" algn="l" defTabSz="914226" rtl="0" eaLnBrk="1" latinLnBrk="0" hangingPunct="1">
              <a:defRPr sz="1700" kern="1200">
                <a:solidFill>
                  <a:schemeClr val="tx1"/>
                </a:solidFill>
                <a:latin typeface="+mn-lt"/>
                <a:ea typeface="+mn-ea"/>
                <a:cs typeface="+mn-cs"/>
              </a:defRPr>
            </a:lvl5pPr>
            <a:lvl6pPr marL="2285566" algn="l" defTabSz="914226" rtl="0" eaLnBrk="1" latinLnBrk="0" hangingPunct="1">
              <a:defRPr sz="1700" kern="1200">
                <a:solidFill>
                  <a:schemeClr val="tx1"/>
                </a:solidFill>
                <a:latin typeface="+mn-lt"/>
                <a:ea typeface="+mn-ea"/>
                <a:cs typeface="+mn-cs"/>
              </a:defRPr>
            </a:lvl6pPr>
            <a:lvl7pPr marL="2742679" algn="l" defTabSz="914226" rtl="0" eaLnBrk="1" latinLnBrk="0" hangingPunct="1">
              <a:defRPr sz="1700" kern="1200">
                <a:solidFill>
                  <a:schemeClr val="tx1"/>
                </a:solidFill>
                <a:latin typeface="+mn-lt"/>
                <a:ea typeface="+mn-ea"/>
                <a:cs typeface="+mn-cs"/>
              </a:defRPr>
            </a:lvl7pPr>
            <a:lvl8pPr marL="3199794" algn="l" defTabSz="914226" rtl="0" eaLnBrk="1" latinLnBrk="0" hangingPunct="1">
              <a:defRPr sz="1700" kern="1200">
                <a:solidFill>
                  <a:schemeClr val="tx1"/>
                </a:solidFill>
                <a:latin typeface="+mn-lt"/>
                <a:ea typeface="+mn-ea"/>
                <a:cs typeface="+mn-cs"/>
              </a:defRPr>
            </a:lvl8pPr>
            <a:lvl9pPr marL="3656907" algn="l" defTabSz="914226" rtl="0" eaLnBrk="1" latinLnBrk="0" hangingPunct="1">
              <a:defRPr sz="1700" kern="1200">
                <a:solidFill>
                  <a:schemeClr val="tx1"/>
                </a:solidFill>
                <a:latin typeface="+mn-lt"/>
                <a:ea typeface="+mn-ea"/>
                <a:cs typeface="+mn-cs"/>
              </a:defRPr>
            </a:lvl9pPr>
          </a:lstStyle>
          <a:p>
            <a:fld id="{F1ACB53C-CF31-2D44-B149-7AE3045845EE}" type="slidenum">
              <a:rPr lang="en-US" smtClean="0">
                <a:solidFill>
                  <a:schemeClr val="tx1">
                    <a:lumMod val="65000"/>
                    <a:lumOff val="35000"/>
                  </a:schemeClr>
                </a:solidFill>
              </a:rPr>
              <a:pPr/>
              <a:t>4</a:t>
            </a:fld>
            <a:endParaRPr lang="en-US" dirty="0">
              <a:solidFill>
                <a:schemeClr val="tx1">
                  <a:lumMod val="65000"/>
                  <a:lumOff val="35000"/>
                </a:schemeClr>
              </a:solidFill>
            </a:endParaRPr>
          </a:p>
        </p:txBody>
      </p:sp>
    </p:spTree>
    <p:extLst>
      <p:ext uri="{BB962C8B-B14F-4D97-AF65-F5344CB8AC3E}">
        <p14:creationId xmlns:p14="http://schemas.microsoft.com/office/powerpoint/2010/main" val="32411918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descr="Image may contain: flower, plant, nature, outdoor and 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2" y="0"/>
            <a:ext cx="915279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14819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525" y="4648200"/>
            <a:ext cx="730350" cy="730350"/>
          </a:xfrm>
          <a:prstGeom prst="rect">
            <a:avLst/>
          </a:prstGeom>
        </p:spPr>
      </p:pic>
      <p:sp>
        <p:nvSpPr>
          <p:cNvPr id="21" name="Rectangle 20"/>
          <p:cNvSpPr/>
          <p:nvPr/>
        </p:nvSpPr>
        <p:spPr>
          <a:xfrm>
            <a:off x="-71310" y="1255443"/>
            <a:ext cx="9296400" cy="609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125710" y="5370243"/>
            <a:ext cx="9296400" cy="609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125710" y="3945152"/>
            <a:ext cx="9296400" cy="66309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76200" y="2627043"/>
            <a:ext cx="9296400" cy="609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201910" y="-76200"/>
            <a:ext cx="9525000" cy="990600"/>
          </a:xfrm>
          <a:prstGeom prst="rect">
            <a:avLst/>
          </a:prstGeom>
          <a:solidFill>
            <a:srgbClr val="2E4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52400"/>
            <a:ext cx="9144000" cy="1143000"/>
          </a:xfrm>
        </p:spPr>
        <p:txBody>
          <a:bodyPr/>
          <a:lstStyle/>
          <a:p>
            <a:pPr algn="ctr"/>
            <a:r>
              <a:rPr lang="en-US" dirty="0" smtClean="0">
                <a:solidFill>
                  <a:schemeClr val="bg1"/>
                </a:solidFill>
              </a:rPr>
              <a:t>What are the risk factors?</a:t>
            </a:r>
            <a:endParaRPr lang="en-US" dirty="0">
              <a:solidFill>
                <a:schemeClr val="bg1"/>
              </a:solidFill>
            </a:endParaRPr>
          </a:p>
        </p:txBody>
      </p:sp>
      <p:sp>
        <p:nvSpPr>
          <p:cNvPr id="3" name="Slide Number Placeholder 2"/>
          <p:cNvSpPr>
            <a:spLocks noGrp="1"/>
          </p:cNvSpPr>
          <p:nvPr>
            <p:ph type="sldNum" sz="quarter" idx="12"/>
          </p:nvPr>
        </p:nvSpPr>
        <p:spPr>
          <a:xfrm>
            <a:off x="8839200" y="6538913"/>
            <a:ext cx="446227" cy="232064"/>
          </a:xfrm>
        </p:spPr>
        <p:txBody>
          <a:bodyPr/>
          <a:lstStyle/>
          <a:p>
            <a:fld id="{F1ACB53C-CF31-2D44-B149-7AE3045845EE}" type="slidenum">
              <a:rPr lang="en-US" smtClean="0">
                <a:solidFill>
                  <a:schemeClr val="tx1">
                    <a:lumMod val="65000"/>
                    <a:lumOff val="35000"/>
                  </a:schemeClr>
                </a:solidFill>
              </a:rPr>
              <a:t>6</a:t>
            </a:fld>
            <a:endParaRPr lang="en-US" dirty="0">
              <a:solidFill>
                <a:schemeClr val="tx1">
                  <a:lumMod val="65000"/>
                  <a:lumOff val="35000"/>
                </a:schemeClr>
              </a:solidFill>
            </a:endParaRPr>
          </a:p>
        </p:txBody>
      </p:sp>
      <p:pic>
        <p:nvPicPr>
          <p:cNvPr id="5" name="Picture 10" descr="Image result for chemical icon"/>
          <p:cNvPicPr>
            <a:picLocks noChangeAspect="1" noChangeArrowheads="1"/>
          </p:cNvPicPr>
          <p:nvPr/>
        </p:nvPicPr>
        <p:blipFill>
          <a:blip r:embed="rId4" cstate="print">
            <a:extLst>
              <a:ext uri="{BEBA8EAE-BF5A-486C-A8C5-ECC9F3942E4B}">
                <a14:imgProps xmlns:a14="http://schemas.microsoft.com/office/drawing/2010/main">
                  <a14:imgLayer r:embed="rId5">
                    <a14:imgEffect>
                      <a14:colorTemperature colorTemp="59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95816" y="2003623"/>
            <a:ext cx="505582" cy="4710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Image result for Water icon"/>
          <p:cNvPicPr>
            <a:picLocks noChangeAspect="1" noChangeArrowheads="1"/>
          </p:cNvPicPr>
          <p:nvPr/>
        </p:nvPicPr>
        <p:blipFill>
          <a:blip r:embed="rId6" cstate="print">
            <a:biLevel thresh="25000"/>
            <a:extLst>
              <a:ext uri="{28A0092B-C50C-407E-A947-70E740481C1C}">
                <a14:useLocalDpi xmlns:a14="http://schemas.microsoft.com/office/drawing/2010/main" val="0"/>
              </a:ext>
            </a:extLst>
          </a:blip>
          <a:srcRect/>
          <a:stretch>
            <a:fillRect/>
          </a:stretch>
        </p:blipFill>
        <p:spPr bwMode="auto">
          <a:xfrm>
            <a:off x="527456" y="2738404"/>
            <a:ext cx="411311" cy="4113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Related image"/>
          <p:cNvPicPr>
            <a:picLocks noChangeAspect="1" noChangeArrowheads="1"/>
          </p:cNvPicPr>
          <p:nvPr/>
        </p:nvPicPr>
        <p:blipFill>
          <a:blip r:embed="rId7" cstate="print">
            <a:extLst>
              <a:ext uri="{BEBA8EAE-BF5A-486C-A8C5-ECC9F3942E4B}">
                <a14:imgProps xmlns:a14="http://schemas.microsoft.com/office/drawing/2010/main">
                  <a14:imgLayer r:embed="rId8">
                    <a14:imgEffect>
                      <a14:colorTemperature colorTemp="285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26889" y="6172200"/>
            <a:ext cx="411311" cy="3471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6" descr="Image result for water glass icon"/>
          <p:cNvPicPr>
            <a:picLocks noChangeAspect="1" noChangeArrowheads="1"/>
          </p:cNvPicPr>
          <p:nvPr/>
        </p:nvPicPr>
        <p:blipFill>
          <a:blip r:embed="rId9" cstate="print">
            <a:biLevel thresh="25000"/>
            <a:extLst>
              <a:ext uri="{28A0092B-C50C-407E-A947-70E740481C1C}">
                <a14:useLocalDpi xmlns:a14="http://schemas.microsoft.com/office/drawing/2010/main" val="0"/>
              </a:ext>
            </a:extLst>
          </a:blip>
          <a:srcRect/>
          <a:stretch>
            <a:fillRect/>
          </a:stretch>
        </p:blipFill>
        <p:spPr bwMode="auto">
          <a:xfrm>
            <a:off x="304800" y="5392952"/>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3269" y="1196485"/>
            <a:ext cx="696276" cy="691267"/>
          </a:xfrm>
          <a:prstGeom prst="rect">
            <a:avLst/>
          </a:prstGeom>
        </p:spPr>
      </p:pic>
      <p:sp>
        <p:nvSpPr>
          <p:cNvPr id="14" name="TextBox 13"/>
          <p:cNvSpPr txBox="1"/>
          <p:nvPr/>
        </p:nvSpPr>
        <p:spPr>
          <a:xfrm>
            <a:off x="1524000" y="1331643"/>
            <a:ext cx="5562600" cy="461665"/>
          </a:xfrm>
          <a:prstGeom prst="rect">
            <a:avLst/>
          </a:prstGeom>
          <a:noFill/>
        </p:spPr>
        <p:txBody>
          <a:bodyPr wrap="square" rtlCol="0">
            <a:spAutoFit/>
          </a:bodyPr>
          <a:lstStyle/>
          <a:p>
            <a:pPr marL="0" lvl="1"/>
            <a:r>
              <a:rPr lang="en-US" sz="2400" dirty="0">
                <a:solidFill>
                  <a:schemeClr val="bg1"/>
                </a:solidFill>
                <a:latin typeface="Candara" panose="020E0502030303020204" pitchFamily="34" charset="0"/>
              </a:rPr>
              <a:t>3x more common in </a:t>
            </a:r>
            <a:r>
              <a:rPr lang="en-US" sz="2400" dirty="0" smtClean="0">
                <a:solidFill>
                  <a:schemeClr val="bg1"/>
                </a:solidFill>
                <a:latin typeface="Candara" panose="020E0502030303020204" pitchFamily="34" charset="0"/>
              </a:rPr>
              <a:t>smokers</a:t>
            </a:r>
            <a:endParaRPr lang="en-US" sz="2400" dirty="0">
              <a:solidFill>
                <a:schemeClr val="bg1"/>
              </a:solidFill>
              <a:latin typeface="Candara" panose="020E0502030303020204" pitchFamily="34" charset="0"/>
            </a:endParaRPr>
          </a:p>
        </p:txBody>
      </p:sp>
      <p:pic>
        <p:nvPicPr>
          <p:cNvPr id="10" name="Picture 22" descr="Image result for genetic icon"/>
          <p:cNvPicPr>
            <a:picLocks noChangeAspect="1" noChangeArrowheads="1"/>
          </p:cNvPicPr>
          <p:nvPr/>
        </p:nvPicPr>
        <p:blipFill>
          <a:blip r:embed="rId11" cstate="print">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49865" y="3359302"/>
            <a:ext cx="461665" cy="46166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521148" y="2035687"/>
            <a:ext cx="5878108" cy="461665"/>
          </a:xfrm>
          <a:prstGeom prst="rect">
            <a:avLst/>
          </a:prstGeom>
          <a:noFill/>
        </p:spPr>
        <p:txBody>
          <a:bodyPr wrap="square" rtlCol="0">
            <a:spAutoFit/>
          </a:bodyPr>
          <a:lstStyle/>
          <a:p>
            <a:pPr marL="0" lvl="1"/>
            <a:r>
              <a:rPr lang="en-US" sz="2400" dirty="0" smtClean="0">
                <a:solidFill>
                  <a:schemeClr val="tx1">
                    <a:lumMod val="65000"/>
                    <a:lumOff val="35000"/>
                  </a:schemeClr>
                </a:solidFill>
                <a:latin typeface="Candara" panose="020E0502030303020204" pitchFamily="34" charset="0"/>
              </a:rPr>
              <a:t>Chemical/occupational exposure</a:t>
            </a:r>
            <a:endParaRPr lang="en-US" sz="2400"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524000" y="3352800"/>
            <a:ext cx="5878108" cy="461665"/>
          </a:xfrm>
          <a:prstGeom prst="rect">
            <a:avLst/>
          </a:prstGeom>
          <a:noFill/>
        </p:spPr>
        <p:txBody>
          <a:bodyPr wrap="square" rtlCol="0">
            <a:spAutoFit/>
          </a:bodyPr>
          <a:lstStyle/>
          <a:p>
            <a:pPr marL="0" lvl="1"/>
            <a:r>
              <a:rPr lang="en-US" sz="2400" dirty="0" smtClean="0">
                <a:solidFill>
                  <a:schemeClr val="tx1">
                    <a:lumMod val="65000"/>
                    <a:lumOff val="35000"/>
                  </a:schemeClr>
                </a:solidFill>
                <a:latin typeface="Candara" panose="020E0502030303020204" pitchFamily="34" charset="0"/>
              </a:rPr>
              <a:t>Race, age, gender, birth defects</a:t>
            </a:r>
            <a:endParaRPr lang="en-US" sz="2400"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521148" y="2703243"/>
            <a:ext cx="4164787" cy="461665"/>
          </a:xfrm>
          <a:prstGeom prst="rect">
            <a:avLst/>
          </a:prstGeom>
          <a:noFill/>
        </p:spPr>
        <p:txBody>
          <a:bodyPr wrap="square" rtlCol="0">
            <a:spAutoFit/>
          </a:bodyPr>
          <a:lstStyle/>
          <a:p>
            <a:pPr marL="0" lvl="1"/>
            <a:r>
              <a:rPr lang="en-US" sz="2400" dirty="0" smtClean="0">
                <a:solidFill>
                  <a:schemeClr val="bg1"/>
                </a:solidFill>
                <a:latin typeface="Candara" panose="020E0502030303020204" pitchFamily="34" charset="0"/>
              </a:rPr>
              <a:t>Arsenic in water</a:t>
            </a:r>
            <a:endParaRPr lang="en-US" sz="2400" dirty="0">
              <a:solidFill>
                <a:schemeClr val="bg1"/>
              </a:solidFill>
              <a:latin typeface="Candara" panose="020E0502030303020204" pitchFamily="34" charset="0"/>
            </a:endParaRPr>
          </a:p>
        </p:txBody>
      </p:sp>
      <p:sp>
        <p:nvSpPr>
          <p:cNvPr id="22" name="TextBox 21"/>
          <p:cNvSpPr txBox="1"/>
          <p:nvPr/>
        </p:nvSpPr>
        <p:spPr>
          <a:xfrm>
            <a:off x="1521146" y="5446443"/>
            <a:ext cx="4164787" cy="461665"/>
          </a:xfrm>
          <a:prstGeom prst="rect">
            <a:avLst/>
          </a:prstGeom>
          <a:noFill/>
        </p:spPr>
        <p:txBody>
          <a:bodyPr wrap="square" rtlCol="0">
            <a:spAutoFit/>
          </a:bodyPr>
          <a:lstStyle/>
          <a:p>
            <a:pPr marL="0" lvl="1"/>
            <a:r>
              <a:rPr lang="en-US" sz="2400" dirty="0" smtClean="0">
                <a:solidFill>
                  <a:schemeClr val="bg1"/>
                </a:solidFill>
                <a:latin typeface="Candara" panose="020E0502030303020204" pitchFamily="34" charset="0"/>
              </a:rPr>
              <a:t>Low fluid intake</a:t>
            </a:r>
            <a:endParaRPr lang="en-US" sz="2400" dirty="0">
              <a:solidFill>
                <a:schemeClr val="bg1"/>
              </a:solidFill>
              <a:latin typeface="Candara" panose="020E0502030303020204" pitchFamily="34" charset="0"/>
            </a:endParaRPr>
          </a:p>
        </p:txBody>
      </p:sp>
      <p:sp>
        <p:nvSpPr>
          <p:cNvPr id="23" name="TextBox 22"/>
          <p:cNvSpPr txBox="1"/>
          <p:nvPr/>
        </p:nvSpPr>
        <p:spPr>
          <a:xfrm>
            <a:off x="1513292" y="6096000"/>
            <a:ext cx="5878108" cy="461665"/>
          </a:xfrm>
          <a:prstGeom prst="rect">
            <a:avLst/>
          </a:prstGeom>
          <a:noFill/>
        </p:spPr>
        <p:txBody>
          <a:bodyPr wrap="square" rtlCol="0">
            <a:spAutoFit/>
          </a:bodyPr>
          <a:lstStyle/>
          <a:p>
            <a:pPr marL="0" lvl="1"/>
            <a:r>
              <a:rPr lang="en-US" sz="2400" dirty="0" smtClean="0">
                <a:solidFill>
                  <a:schemeClr val="tx1">
                    <a:lumMod val="65000"/>
                    <a:lumOff val="35000"/>
                  </a:schemeClr>
                </a:solidFill>
                <a:latin typeface="Candara" panose="020E0502030303020204" pitchFamily="34" charset="0"/>
              </a:rPr>
              <a:t>Previous cancer treatment</a:t>
            </a:r>
            <a:endParaRPr lang="en-US" sz="2400" dirty="0">
              <a:solidFill>
                <a:schemeClr val="tx1">
                  <a:lumMod val="65000"/>
                  <a:lumOff val="35000"/>
                </a:schemeClr>
              </a:solidFill>
              <a:latin typeface="Candara" panose="020E0502030303020204" pitchFamily="34" charset="0"/>
            </a:endParaRPr>
          </a:p>
        </p:txBody>
      </p:sp>
      <p:sp>
        <p:nvSpPr>
          <p:cNvPr id="24" name="TextBox 23"/>
          <p:cNvSpPr txBox="1"/>
          <p:nvPr/>
        </p:nvSpPr>
        <p:spPr>
          <a:xfrm>
            <a:off x="1521147" y="4021352"/>
            <a:ext cx="4164787" cy="461665"/>
          </a:xfrm>
          <a:prstGeom prst="rect">
            <a:avLst/>
          </a:prstGeom>
          <a:noFill/>
        </p:spPr>
        <p:txBody>
          <a:bodyPr wrap="square" rtlCol="0">
            <a:spAutoFit/>
          </a:bodyPr>
          <a:lstStyle/>
          <a:p>
            <a:pPr marL="0" lvl="1"/>
            <a:r>
              <a:rPr lang="en-US" sz="2400" dirty="0" smtClean="0">
                <a:solidFill>
                  <a:schemeClr val="bg1"/>
                </a:solidFill>
                <a:latin typeface="Candara" panose="020E0502030303020204" pitchFamily="34" charset="0"/>
              </a:rPr>
              <a:t>Chronic bladder inflammation</a:t>
            </a:r>
            <a:endParaRPr lang="en-US" sz="2400" dirty="0">
              <a:solidFill>
                <a:schemeClr val="bg1"/>
              </a:solidFill>
              <a:latin typeface="Candara" panose="020E0502030303020204" pitchFamily="34" charset="0"/>
            </a:endParaRPr>
          </a:p>
        </p:txBody>
      </p:sp>
      <p:pic>
        <p:nvPicPr>
          <p:cNvPr id="4" name="Picture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37572" y="4060914"/>
            <a:ext cx="501195" cy="501195"/>
          </a:xfrm>
          <a:prstGeom prst="rect">
            <a:avLst/>
          </a:prstGeom>
        </p:spPr>
      </p:pic>
      <p:sp>
        <p:nvSpPr>
          <p:cNvPr id="25" name="TextBox 24"/>
          <p:cNvSpPr txBox="1"/>
          <p:nvPr/>
        </p:nvSpPr>
        <p:spPr>
          <a:xfrm>
            <a:off x="1524000" y="4724400"/>
            <a:ext cx="5878108" cy="461665"/>
          </a:xfrm>
          <a:prstGeom prst="rect">
            <a:avLst/>
          </a:prstGeom>
          <a:noFill/>
        </p:spPr>
        <p:txBody>
          <a:bodyPr wrap="square" rtlCol="0">
            <a:spAutoFit/>
          </a:bodyPr>
          <a:lstStyle/>
          <a:p>
            <a:pPr marL="0" lvl="1"/>
            <a:r>
              <a:rPr lang="en-US" sz="2400" dirty="0" smtClean="0">
                <a:solidFill>
                  <a:schemeClr val="tx1">
                    <a:lumMod val="65000"/>
                    <a:lumOff val="35000"/>
                  </a:schemeClr>
                </a:solidFill>
                <a:latin typeface="Candara" panose="020E0502030303020204" pitchFamily="34" charset="0"/>
              </a:rPr>
              <a:t>Medical history recurrence</a:t>
            </a:r>
            <a:endParaRPr lang="en-US" sz="2400" dirty="0">
              <a:solidFill>
                <a:schemeClr val="tx1">
                  <a:lumMod val="65000"/>
                  <a:lumOff val="35000"/>
                </a:schemeClr>
              </a:solidFill>
              <a:latin typeface="Candara" panose="020E0502030303020204" pitchFamily="34" charset="0"/>
            </a:endParaRPr>
          </a:p>
        </p:txBody>
      </p:sp>
    </p:spTree>
    <p:extLst>
      <p:ext uri="{BB962C8B-B14F-4D97-AF65-F5344CB8AC3E}">
        <p14:creationId xmlns:p14="http://schemas.microsoft.com/office/powerpoint/2010/main" val="1384648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222" y="1595400"/>
            <a:ext cx="3413298" cy="5338800"/>
          </a:xfrm>
          <a:prstGeom prst="rect">
            <a:avLst/>
          </a:prstGeom>
          <a:solidFill>
            <a:schemeClr val="accent3">
              <a:lumMod val="20000"/>
              <a:lumOff val="8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2286000"/>
            <a:ext cx="5404832" cy="2924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136698" y="990600"/>
            <a:ext cx="3551218" cy="762000"/>
            <a:chOff x="36" y="171742"/>
            <a:chExt cx="3551218" cy="604800"/>
          </a:xfrm>
          <a:solidFill>
            <a:srgbClr val="FF6900"/>
          </a:solidFill>
        </p:grpSpPr>
        <p:sp>
          <p:nvSpPr>
            <p:cNvPr id="7" name="Rectangle 6"/>
            <p:cNvSpPr/>
            <p:nvPr/>
          </p:nvSpPr>
          <p:spPr>
            <a:xfrm>
              <a:off x="36" y="171742"/>
              <a:ext cx="3551218" cy="604800"/>
            </a:xfrm>
            <a:prstGeom prst="rect">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ectangle 7"/>
            <p:cNvSpPr/>
            <p:nvPr/>
          </p:nvSpPr>
          <p:spPr>
            <a:xfrm>
              <a:off x="36" y="171742"/>
              <a:ext cx="3489498" cy="6048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800" b="1" kern="1200" dirty="0" smtClean="0">
                  <a:latin typeface="Candara" panose="020E0502030303020204" pitchFamily="34" charset="0"/>
                </a:rPr>
                <a:t>Diagnostics</a:t>
              </a:r>
              <a:endParaRPr lang="en-US" sz="2800" b="1" kern="1200" dirty="0">
                <a:latin typeface="Candara" panose="020E0502030303020204" pitchFamily="34" charset="0"/>
              </a:endParaRPr>
            </a:p>
          </p:txBody>
        </p:sp>
      </p:grpSp>
      <p:sp>
        <p:nvSpPr>
          <p:cNvPr id="4" name="TextBox 3"/>
          <p:cNvSpPr txBox="1"/>
          <p:nvPr/>
        </p:nvSpPr>
        <p:spPr>
          <a:xfrm>
            <a:off x="381000" y="2238635"/>
            <a:ext cx="3489498" cy="4162165"/>
          </a:xfrm>
          <a:prstGeom prst="rect">
            <a:avLst/>
          </a:prstGeom>
          <a:noFill/>
        </p:spPr>
        <p:txBody>
          <a:bodyPr wrap="square" rtlCol="0">
            <a:spAutoFit/>
          </a:bodyPr>
          <a:lstStyle/>
          <a:p>
            <a:pPr marL="285750" indent="-285750">
              <a:lnSpc>
                <a:spcPct val="114000"/>
              </a:lnSpc>
              <a:buFont typeface="Arial" panose="020B0604020202020204" pitchFamily="34" charset="0"/>
              <a:buChar char="•"/>
            </a:pPr>
            <a:r>
              <a:rPr lang="en-US" sz="2400" b="1" dirty="0" smtClean="0">
                <a:solidFill>
                  <a:schemeClr val="tx2">
                    <a:lumMod val="75000"/>
                  </a:schemeClr>
                </a:solidFill>
                <a:latin typeface="Candara" panose="020E0502030303020204" pitchFamily="34" charset="0"/>
              </a:rPr>
              <a:t>Cystoscopy</a:t>
            </a:r>
          </a:p>
          <a:p>
            <a:pPr marL="285750" indent="-285750">
              <a:lnSpc>
                <a:spcPct val="114000"/>
              </a:lnSpc>
              <a:buFont typeface="Arial" panose="020B0604020202020204" pitchFamily="34" charset="0"/>
              <a:buChar char="•"/>
            </a:pPr>
            <a:endParaRPr lang="en-US" sz="2400" b="1" dirty="0" smtClean="0">
              <a:solidFill>
                <a:schemeClr val="tx2">
                  <a:lumMod val="75000"/>
                </a:schemeClr>
              </a:solidFill>
              <a:latin typeface="Candara" panose="020E0502030303020204" pitchFamily="34" charset="0"/>
            </a:endParaRPr>
          </a:p>
          <a:p>
            <a:pPr marL="285750" indent="-285750">
              <a:lnSpc>
                <a:spcPct val="114000"/>
              </a:lnSpc>
              <a:buFont typeface="Arial" panose="020B0604020202020204" pitchFamily="34" charset="0"/>
              <a:buChar char="•"/>
            </a:pPr>
            <a:r>
              <a:rPr lang="en-US" sz="2400" b="1" dirty="0" smtClean="0">
                <a:solidFill>
                  <a:schemeClr val="tx2">
                    <a:lumMod val="75000"/>
                  </a:schemeClr>
                </a:solidFill>
                <a:latin typeface="Candara" panose="020E0502030303020204" pitchFamily="34" charset="0"/>
              </a:rPr>
              <a:t>Tissue sample</a:t>
            </a:r>
          </a:p>
          <a:p>
            <a:pPr marL="285750" indent="-285750">
              <a:lnSpc>
                <a:spcPct val="114000"/>
              </a:lnSpc>
              <a:buFont typeface="Arial" panose="020B0604020202020204" pitchFamily="34" charset="0"/>
              <a:buChar char="•"/>
            </a:pPr>
            <a:endParaRPr lang="en-US" sz="2400" b="1" dirty="0">
              <a:solidFill>
                <a:schemeClr val="tx2">
                  <a:lumMod val="75000"/>
                </a:schemeClr>
              </a:solidFill>
              <a:latin typeface="Candara" panose="020E0502030303020204" pitchFamily="34" charset="0"/>
            </a:endParaRPr>
          </a:p>
          <a:p>
            <a:pPr marL="285750" indent="-285750">
              <a:lnSpc>
                <a:spcPct val="114000"/>
              </a:lnSpc>
              <a:buFont typeface="Arial" panose="020B0604020202020204" pitchFamily="34" charset="0"/>
              <a:buChar char="•"/>
            </a:pPr>
            <a:r>
              <a:rPr lang="en-US" sz="2400" b="1" dirty="0">
                <a:solidFill>
                  <a:schemeClr val="tx2">
                    <a:lumMod val="75000"/>
                  </a:schemeClr>
                </a:solidFill>
                <a:latin typeface="Candara" panose="020E0502030303020204" pitchFamily="34" charset="0"/>
              </a:rPr>
              <a:t>Radiologic </a:t>
            </a:r>
            <a:r>
              <a:rPr lang="en-US" sz="2400" b="1" dirty="0" smtClean="0">
                <a:solidFill>
                  <a:schemeClr val="tx2">
                    <a:lumMod val="75000"/>
                  </a:schemeClr>
                </a:solidFill>
                <a:latin typeface="Candara" panose="020E0502030303020204" pitchFamily="34" charset="0"/>
              </a:rPr>
              <a:t>Tests</a:t>
            </a:r>
          </a:p>
          <a:p>
            <a:pPr marL="285750" indent="-285750">
              <a:lnSpc>
                <a:spcPct val="114000"/>
              </a:lnSpc>
              <a:buFont typeface="Arial" panose="020B0604020202020204" pitchFamily="34" charset="0"/>
              <a:buChar char="•"/>
            </a:pPr>
            <a:endParaRPr lang="en-US" sz="2400" b="1" dirty="0">
              <a:solidFill>
                <a:schemeClr val="tx2">
                  <a:lumMod val="75000"/>
                </a:schemeClr>
              </a:solidFill>
              <a:latin typeface="Candara" panose="020E0502030303020204" pitchFamily="34" charset="0"/>
            </a:endParaRPr>
          </a:p>
          <a:p>
            <a:pPr marL="285750" indent="-285750">
              <a:lnSpc>
                <a:spcPct val="114000"/>
              </a:lnSpc>
              <a:buFont typeface="Arial" panose="020B0604020202020204" pitchFamily="34" charset="0"/>
              <a:buChar char="•"/>
            </a:pPr>
            <a:r>
              <a:rPr lang="en-US" sz="2400" b="1" dirty="0">
                <a:solidFill>
                  <a:schemeClr val="tx2">
                    <a:lumMod val="75000"/>
                  </a:schemeClr>
                </a:solidFill>
                <a:latin typeface="Candara" panose="020E0502030303020204" pitchFamily="34" charset="0"/>
              </a:rPr>
              <a:t>CT </a:t>
            </a:r>
            <a:r>
              <a:rPr lang="en-US" sz="2400" b="1" dirty="0" smtClean="0">
                <a:solidFill>
                  <a:schemeClr val="tx2">
                    <a:lumMod val="75000"/>
                  </a:schemeClr>
                </a:solidFill>
                <a:latin typeface="Candara" panose="020E0502030303020204" pitchFamily="34" charset="0"/>
              </a:rPr>
              <a:t>scan</a:t>
            </a:r>
          </a:p>
          <a:p>
            <a:pPr>
              <a:lnSpc>
                <a:spcPct val="114000"/>
              </a:lnSpc>
            </a:pPr>
            <a:endParaRPr lang="en-US" sz="2400" b="1" dirty="0" smtClean="0">
              <a:solidFill>
                <a:schemeClr val="tx2">
                  <a:lumMod val="75000"/>
                </a:schemeClr>
              </a:solidFill>
              <a:latin typeface="Candara" panose="020E0502030303020204" pitchFamily="34" charset="0"/>
            </a:endParaRPr>
          </a:p>
          <a:p>
            <a:pPr marL="285750" indent="-285750">
              <a:lnSpc>
                <a:spcPct val="114000"/>
              </a:lnSpc>
              <a:buFont typeface="Arial" panose="020B0604020202020204" pitchFamily="34" charset="0"/>
              <a:buChar char="•"/>
            </a:pPr>
            <a:r>
              <a:rPr lang="en-US" sz="2400" b="1" dirty="0">
                <a:solidFill>
                  <a:schemeClr val="tx2">
                    <a:lumMod val="75000"/>
                  </a:schemeClr>
                </a:solidFill>
                <a:latin typeface="Candara" panose="020E0502030303020204" pitchFamily="34" charset="0"/>
              </a:rPr>
              <a:t>Stage &amp; Grade</a:t>
            </a:r>
          </a:p>
          <a:p>
            <a:pPr marL="285750" indent="-285750">
              <a:lnSpc>
                <a:spcPct val="114000"/>
              </a:lnSpc>
              <a:buFont typeface="Arial" panose="020B0604020202020204" pitchFamily="34" charset="0"/>
              <a:buChar char="•"/>
            </a:pPr>
            <a:endParaRPr lang="en-US" sz="1600" dirty="0">
              <a:latin typeface="Gill Sans MT" panose="020B0502020104020203" pitchFamily="34" charset="0"/>
            </a:endParaRPr>
          </a:p>
        </p:txBody>
      </p:sp>
      <p:sp>
        <p:nvSpPr>
          <p:cNvPr id="2" name="Rectangle 1"/>
          <p:cNvSpPr/>
          <p:nvPr/>
        </p:nvSpPr>
        <p:spPr>
          <a:xfrm>
            <a:off x="-190500" y="-76200"/>
            <a:ext cx="9525000" cy="10668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457200" y="-76200"/>
            <a:ext cx="8229600" cy="1066800"/>
          </a:xfrm>
        </p:spPr>
        <p:txBody>
          <a:bodyPr>
            <a:normAutofit/>
          </a:bodyPr>
          <a:lstStyle/>
          <a:p>
            <a:pPr algn="ctr"/>
            <a:r>
              <a:rPr lang="en-US" sz="3600" dirty="0" smtClean="0">
                <a:solidFill>
                  <a:schemeClr val="bg1"/>
                </a:solidFill>
              </a:rPr>
              <a:t>How is it Diagnosed?</a:t>
            </a:r>
            <a:endParaRPr lang="en-US" sz="3600" dirty="0">
              <a:solidFill>
                <a:schemeClr val="bg1"/>
              </a:solidFill>
            </a:endParaRPr>
          </a:p>
        </p:txBody>
      </p:sp>
      <p:sp>
        <p:nvSpPr>
          <p:cNvPr id="10" name="Slide Number Placeholder 2"/>
          <p:cNvSpPr txBox="1">
            <a:spLocks/>
          </p:cNvSpPr>
          <p:nvPr/>
        </p:nvSpPr>
        <p:spPr>
          <a:xfrm>
            <a:off x="8763000" y="6538913"/>
            <a:ext cx="446227" cy="232064"/>
          </a:xfrm>
          <a:prstGeom prst="rect">
            <a:avLst/>
          </a:prstGeom>
        </p:spPr>
        <p:txBody>
          <a:bodyPr/>
          <a:lstStyle>
            <a:defPPr>
              <a:defRPr lang="en-US"/>
            </a:defPPr>
            <a:lvl1pPr marL="0" algn="l" defTabSz="914226" rtl="0" eaLnBrk="1" latinLnBrk="0" hangingPunct="1">
              <a:defRPr sz="1700" kern="1200">
                <a:solidFill>
                  <a:schemeClr val="tx1"/>
                </a:solidFill>
                <a:latin typeface="+mn-lt"/>
                <a:ea typeface="+mn-ea"/>
                <a:cs typeface="+mn-cs"/>
              </a:defRPr>
            </a:lvl1pPr>
            <a:lvl2pPr marL="457113" algn="l" defTabSz="914226" rtl="0" eaLnBrk="1" latinLnBrk="0" hangingPunct="1">
              <a:defRPr sz="1700" kern="1200">
                <a:solidFill>
                  <a:schemeClr val="tx1"/>
                </a:solidFill>
                <a:latin typeface="+mn-lt"/>
                <a:ea typeface="+mn-ea"/>
                <a:cs typeface="+mn-cs"/>
              </a:defRPr>
            </a:lvl2pPr>
            <a:lvl3pPr marL="914226" algn="l" defTabSz="914226" rtl="0" eaLnBrk="1" latinLnBrk="0" hangingPunct="1">
              <a:defRPr sz="1700" kern="1200">
                <a:solidFill>
                  <a:schemeClr val="tx1"/>
                </a:solidFill>
                <a:latin typeface="+mn-lt"/>
                <a:ea typeface="+mn-ea"/>
                <a:cs typeface="+mn-cs"/>
              </a:defRPr>
            </a:lvl3pPr>
            <a:lvl4pPr marL="1371341" algn="l" defTabSz="914226" rtl="0" eaLnBrk="1" latinLnBrk="0" hangingPunct="1">
              <a:defRPr sz="1700" kern="1200">
                <a:solidFill>
                  <a:schemeClr val="tx1"/>
                </a:solidFill>
                <a:latin typeface="+mn-lt"/>
                <a:ea typeface="+mn-ea"/>
                <a:cs typeface="+mn-cs"/>
              </a:defRPr>
            </a:lvl4pPr>
            <a:lvl5pPr marL="1828453" algn="l" defTabSz="914226" rtl="0" eaLnBrk="1" latinLnBrk="0" hangingPunct="1">
              <a:defRPr sz="1700" kern="1200">
                <a:solidFill>
                  <a:schemeClr val="tx1"/>
                </a:solidFill>
                <a:latin typeface="+mn-lt"/>
                <a:ea typeface="+mn-ea"/>
                <a:cs typeface="+mn-cs"/>
              </a:defRPr>
            </a:lvl5pPr>
            <a:lvl6pPr marL="2285566" algn="l" defTabSz="914226" rtl="0" eaLnBrk="1" latinLnBrk="0" hangingPunct="1">
              <a:defRPr sz="1700" kern="1200">
                <a:solidFill>
                  <a:schemeClr val="tx1"/>
                </a:solidFill>
                <a:latin typeface="+mn-lt"/>
                <a:ea typeface="+mn-ea"/>
                <a:cs typeface="+mn-cs"/>
              </a:defRPr>
            </a:lvl6pPr>
            <a:lvl7pPr marL="2742679" algn="l" defTabSz="914226" rtl="0" eaLnBrk="1" latinLnBrk="0" hangingPunct="1">
              <a:defRPr sz="1700" kern="1200">
                <a:solidFill>
                  <a:schemeClr val="tx1"/>
                </a:solidFill>
                <a:latin typeface="+mn-lt"/>
                <a:ea typeface="+mn-ea"/>
                <a:cs typeface="+mn-cs"/>
              </a:defRPr>
            </a:lvl7pPr>
            <a:lvl8pPr marL="3199794" algn="l" defTabSz="914226" rtl="0" eaLnBrk="1" latinLnBrk="0" hangingPunct="1">
              <a:defRPr sz="1700" kern="1200">
                <a:solidFill>
                  <a:schemeClr val="tx1"/>
                </a:solidFill>
                <a:latin typeface="+mn-lt"/>
                <a:ea typeface="+mn-ea"/>
                <a:cs typeface="+mn-cs"/>
              </a:defRPr>
            </a:lvl8pPr>
            <a:lvl9pPr marL="3656907" algn="l" defTabSz="914226" rtl="0" eaLnBrk="1" latinLnBrk="0" hangingPunct="1">
              <a:defRPr sz="1700" kern="1200">
                <a:solidFill>
                  <a:schemeClr val="tx1"/>
                </a:solidFill>
                <a:latin typeface="+mn-lt"/>
                <a:ea typeface="+mn-ea"/>
                <a:cs typeface="+mn-cs"/>
              </a:defRPr>
            </a:lvl9pPr>
          </a:lstStyle>
          <a:p>
            <a:fld id="{F1ACB53C-CF31-2D44-B149-7AE3045845EE}" type="slidenum">
              <a:rPr lang="en-US" smtClean="0">
                <a:solidFill>
                  <a:schemeClr val="tx1">
                    <a:lumMod val="65000"/>
                    <a:lumOff val="35000"/>
                  </a:schemeClr>
                </a:solidFill>
              </a:rPr>
              <a:pPr/>
              <a:t>7</a:t>
            </a:fld>
            <a:endParaRPr lang="en-US" dirty="0">
              <a:solidFill>
                <a:schemeClr val="tx1">
                  <a:lumMod val="65000"/>
                  <a:lumOff val="35000"/>
                </a:schemeClr>
              </a:solidFill>
            </a:endParaRPr>
          </a:p>
        </p:txBody>
      </p:sp>
    </p:spTree>
    <p:custDataLst>
      <p:tags r:id="rId1"/>
    </p:custDataLst>
    <p:extLst>
      <p:ext uri="{BB962C8B-B14F-4D97-AF65-F5344CB8AC3E}">
        <p14:creationId xmlns:p14="http://schemas.microsoft.com/office/powerpoint/2010/main" val="27325365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R:\Photos\UChicago Nalls &amp; Steinberg 2-20-1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990600"/>
            <a:ext cx="5255235" cy="3505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257800" y="1650317"/>
            <a:ext cx="3886200" cy="5207683"/>
          </a:xfrm>
          <a:prstGeom prst="rect">
            <a:avLst/>
          </a:prstGeom>
          <a:solidFill>
            <a:schemeClr val="accent1">
              <a:lumMod val="20000"/>
              <a:lumOff val="8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5257800" y="961668"/>
            <a:ext cx="3967712" cy="762000"/>
            <a:chOff x="36" y="171742"/>
            <a:chExt cx="3551218" cy="604800"/>
          </a:xfrm>
          <a:solidFill>
            <a:schemeClr val="accent3"/>
          </a:solidFill>
        </p:grpSpPr>
        <p:sp>
          <p:nvSpPr>
            <p:cNvPr id="7" name="Rectangle 6"/>
            <p:cNvSpPr/>
            <p:nvPr/>
          </p:nvSpPr>
          <p:spPr>
            <a:xfrm>
              <a:off x="36" y="171742"/>
              <a:ext cx="3551218" cy="604800"/>
            </a:xfrm>
            <a:prstGeom prst="rect">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ectangle 7"/>
            <p:cNvSpPr/>
            <p:nvPr/>
          </p:nvSpPr>
          <p:spPr>
            <a:xfrm>
              <a:off x="36" y="171742"/>
              <a:ext cx="3489498" cy="604800"/>
            </a:xfrm>
            <a:prstGeom prst="rect">
              <a:avLst/>
            </a:prstGeom>
            <a:solidFill>
              <a:srgbClr val="3EB1C8"/>
            </a:solidFill>
          </p:spPr>
          <p:style>
            <a:lnRef idx="0">
              <a:scrgbClr r="0" g="0" b="0"/>
            </a:lnRef>
            <a:fillRef idx="0">
              <a:scrgbClr r="0" g="0" b="0"/>
            </a:fillRef>
            <a:effectRef idx="0">
              <a:scrgbClr r="0" g="0" b="0"/>
            </a:effectRef>
            <a:fontRef idx="minor">
              <a:schemeClr val="lt1"/>
            </a:fontRef>
          </p:style>
          <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800" b="1" kern="1200" dirty="0" smtClean="0">
                  <a:latin typeface="Candara" panose="020E0502030303020204" pitchFamily="34" charset="0"/>
                </a:rPr>
                <a:t>Treatments</a:t>
              </a:r>
              <a:endParaRPr lang="en-US" sz="2800" b="1" kern="1200" dirty="0">
                <a:latin typeface="Candara" panose="020E0502030303020204" pitchFamily="34" charset="0"/>
              </a:endParaRPr>
            </a:p>
          </p:txBody>
        </p:sp>
      </p:grpSp>
      <p:sp>
        <p:nvSpPr>
          <p:cNvPr id="4" name="TextBox 3"/>
          <p:cNvSpPr txBox="1"/>
          <p:nvPr/>
        </p:nvSpPr>
        <p:spPr>
          <a:xfrm>
            <a:off x="5496907" y="1828800"/>
            <a:ext cx="3489498" cy="4983159"/>
          </a:xfrm>
          <a:prstGeom prst="rect">
            <a:avLst/>
          </a:prstGeom>
          <a:noFill/>
        </p:spPr>
        <p:txBody>
          <a:bodyPr wrap="square" rtlCol="0">
            <a:spAutoFit/>
          </a:bodyPr>
          <a:lstStyle/>
          <a:p>
            <a:pPr marL="285750" indent="-285750">
              <a:lnSpc>
                <a:spcPct val="114000"/>
              </a:lnSpc>
              <a:buFont typeface="Arial" panose="020B0604020202020204" pitchFamily="34" charset="0"/>
              <a:buChar char="•"/>
            </a:pPr>
            <a:r>
              <a:rPr lang="en-US" sz="2200" b="1" dirty="0">
                <a:solidFill>
                  <a:schemeClr val="tx2">
                    <a:lumMod val="75000"/>
                  </a:schemeClr>
                </a:solidFill>
                <a:latin typeface="Candara" panose="020E0502030303020204" pitchFamily="34" charset="0"/>
              </a:rPr>
              <a:t>TURBT</a:t>
            </a:r>
          </a:p>
          <a:p>
            <a:pPr marL="285750" indent="-285750">
              <a:lnSpc>
                <a:spcPct val="114000"/>
              </a:lnSpc>
              <a:buFont typeface="Arial" panose="020B0604020202020204" pitchFamily="34" charset="0"/>
              <a:buChar char="•"/>
            </a:pPr>
            <a:endParaRPr lang="en-US" sz="2200" b="1" dirty="0">
              <a:solidFill>
                <a:schemeClr val="tx2">
                  <a:lumMod val="75000"/>
                </a:schemeClr>
              </a:solidFill>
              <a:latin typeface="Candara" panose="020E0502030303020204" pitchFamily="34" charset="0"/>
            </a:endParaRPr>
          </a:p>
          <a:p>
            <a:pPr marL="285750" indent="-285750">
              <a:lnSpc>
                <a:spcPct val="114000"/>
              </a:lnSpc>
              <a:buFont typeface="Arial" panose="020B0604020202020204" pitchFamily="34" charset="0"/>
              <a:buChar char="•"/>
            </a:pPr>
            <a:r>
              <a:rPr lang="en-US" sz="2200" b="1" dirty="0" err="1">
                <a:solidFill>
                  <a:schemeClr val="tx2">
                    <a:lumMod val="75000"/>
                  </a:schemeClr>
                </a:solidFill>
                <a:latin typeface="Candara" panose="020E0502030303020204" pitchFamily="34" charset="0"/>
              </a:rPr>
              <a:t>Intravesical</a:t>
            </a:r>
            <a:r>
              <a:rPr lang="en-US" sz="2200" b="1" dirty="0">
                <a:solidFill>
                  <a:schemeClr val="tx2">
                    <a:lumMod val="75000"/>
                  </a:schemeClr>
                </a:solidFill>
                <a:latin typeface="Candara" panose="020E0502030303020204" pitchFamily="34" charset="0"/>
              </a:rPr>
              <a:t> therapy</a:t>
            </a:r>
          </a:p>
          <a:p>
            <a:pPr marL="285750" indent="-285750">
              <a:lnSpc>
                <a:spcPct val="114000"/>
              </a:lnSpc>
              <a:buFont typeface="Arial" panose="020B0604020202020204" pitchFamily="34" charset="0"/>
              <a:buChar char="•"/>
            </a:pPr>
            <a:endParaRPr lang="en-US" sz="2200" b="1" dirty="0">
              <a:solidFill>
                <a:schemeClr val="tx2">
                  <a:lumMod val="75000"/>
                </a:schemeClr>
              </a:solidFill>
              <a:latin typeface="Candara" panose="020E0502030303020204" pitchFamily="34" charset="0"/>
            </a:endParaRPr>
          </a:p>
          <a:p>
            <a:pPr marL="285750" indent="-285750">
              <a:lnSpc>
                <a:spcPct val="114000"/>
              </a:lnSpc>
              <a:buFont typeface="Arial" panose="020B0604020202020204" pitchFamily="34" charset="0"/>
              <a:buChar char="•"/>
            </a:pPr>
            <a:r>
              <a:rPr lang="en-US" sz="2200" b="1" dirty="0">
                <a:solidFill>
                  <a:schemeClr val="tx2">
                    <a:lumMod val="75000"/>
                  </a:schemeClr>
                </a:solidFill>
                <a:latin typeface="Candara" panose="020E0502030303020204" pitchFamily="34" charset="0"/>
              </a:rPr>
              <a:t>Bladder removal and urinary reconstruction</a:t>
            </a:r>
          </a:p>
          <a:p>
            <a:pPr marL="285750" indent="-285750">
              <a:lnSpc>
                <a:spcPct val="114000"/>
              </a:lnSpc>
              <a:buFont typeface="Arial" panose="020B0604020202020204" pitchFamily="34" charset="0"/>
              <a:buChar char="•"/>
            </a:pPr>
            <a:endParaRPr lang="en-US" sz="2200" b="1" dirty="0">
              <a:solidFill>
                <a:schemeClr val="tx2">
                  <a:lumMod val="75000"/>
                </a:schemeClr>
              </a:solidFill>
              <a:latin typeface="Candara" panose="020E0502030303020204" pitchFamily="34" charset="0"/>
            </a:endParaRPr>
          </a:p>
          <a:p>
            <a:pPr marL="285750" indent="-285750">
              <a:lnSpc>
                <a:spcPct val="114000"/>
              </a:lnSpc>
              <a:buFont typeface="Arial" panose="020B0604020202020204" pitchFamily="34" charset="0"/>
              <a:buChar char="•"/>
            </a:pPr>
            <a:r>
              <a:rPr lang="en-US" sz="2200" b="1" dirty="0">
                <a:solidFill>
                  <a:schemeClr val="tx2">
                    <a:lumMod val="75000"/>
                  </a:schemeClr>
                </a:solidFill>
                <a:latin typeface="Candara" panose="020E0502030303020204" pitchFamily="34" charset="0"/>
              </a:rPr>
              <a:t>Chemotherapy</a:t>
            </a:r>
          </a:p>
          <a:p>
            <a:pPr marL="285750" indent="-285750">
              <a:lnSpc>
                <a:spcPct val="114000"/>
              </a:lnSpc>
              <a:buFont typeface="Arial" panose="020B0604020202020204" pitchFamily="34" charset="0"/>
              <a:buChar char="•"/>
            </a:pPr>
            <a:endParaRPr lang="en-US" sz="2200" b="1" dirty="0">
              <a:solidFill>
                <a:schemeClr val="tx2">
                  <a:lumMod val="75000"/>
                </a:schemeClr>
              </a:solidFill>
              <a:latin typeface="Candara" panose="020E0502030303020204" pitchFamily="34" charset="0"/>
            </a:endParaRPr>
          </a:p>
          <a:p>
            <a:pPr marL="285750" indent="-285750">
              <a:lnSpc>
                <a:spcPct val="114000"/>
              </a:lnSpc>
              <a:buFont typeface="Arial" panose="020B0604020202020204" pitchFamily="34" charset="0"/>
              <a:buChar char="•"/>
            </a:pPr>
            <a:r>
              <a:rPr lang="en-US" sz="2200" b="1" dirty="0">
                <a:solidFill>
                  <a:schemeClr val="tx2">
                    <a:lumMod val="75000"/>
                  </a:schemeClr>
                </a:solidFill>
                <a:latin typeface="Candara" panose="020E0502030303020204" pitchFamily="34" charset="0"/>
              </a:rPr>
              <a:t>Bladder </a:t>
            </a:r>
            <a:r>
              <a:rPr lang="en-US" sz="2200" b="1" dirty="0" smtClean="0">
                <a:solidFill>
                  <a:schemeClr val="tx2">
                    <a:lumMod val="75000"/>
                  </a:schemeClr>
                </a:solidFill>
                <a:latin typeface="Candara" panose="020E0502030303020204" pitchFamily="34" charset="0"/>
              </a:rPr>
              <a:t>preservation</a:t>
            </a:r>
          </a:p>
          <a:p>
            <a:pPr marL="285750" indent="-285750">
              <a:lnSpc>
                <a:spcPct val="114000"/>
              </a:lnSpc>
              <a:buFont typeface="Arial" panose="020B0604020202020204" pitchFamily="34" charset="0"/>
              <a:buChar char="•"/>
            </a:pPr>
            <a:endParaRPr lang="en-US" sz="2200" b="1" dirty="0">
              <a:solidFill>
                <a:schemeClr val="tx2">
                  <a:lumMod val="75000"/>
                </a:schemeClr>
              </a:solidFill>
              <a:latin typeface="Candara" panose="020E0502030303020204" pitchFamily="34" charset="0"/>
            </a:endParaRPr>
          </a:p>
          <a:p>
            <a:pPr marL="285750" indent="-285750">
              <a:lnSpc>
                <a:spcPct val="114000"/>
              </a:lnSpc>
              <a:buFont typeface="Arial" panose="020B0604020202020204" pitchFamily="34" charset="0"/>
              <a:buChar char="•"/>
            </a:pPr>
            <a:r>
              <a:rPr lang="en-US" sz="2200" b="1" dirty="0" smtClean="0">
                <a:solidFill>
                  <a:schemeClr val="tx2">
                    <a:lumMod val="75000"/>
                  </a:schemeClr>
                </a:solidFill>
                <a:latin typeface="Candara" panose="020E0502030303020204" pitchFamily="34" charset="0"/>
              </a:rPr>
              <a:t>Immunotherapy</a:t>
            </a:r>
            <a:endParaRPr lang="en-US" sz="2200" b="1" dirty="0">
              <a:solidFill>
                <a:schemeClr val="tx2">
                  <a:lumMod val="75000"/>
                </a:schemeClr>
              </a:solidFill>
              <a:latin typeface="Candara" panose="020E0502030303020204" pitchFamily="34" charset="0"/>
            </a:endParaRPr>
          </a:p>
          <a:p>
            <a:pPr marL="285750" indent="-285750">
              <a:lnSpc>
                <a:spcPct val="114000"/>
              </a:lnSpc>
              <a:buFont typeface="Arial" panose="020B0604020202020204" pitchFamily="34" charset="0"/>
              <a:buChar char="•"/>
            </a:pPr>
            <a:endParaRPr lang="en-US" sz="1600" dirty="0">
              <a:latin typeface="Gill Sans MT" panose="020B0502020104020203" pitchFamily="34" charset="0"/>
            </a:endParaRPr>
          </a:p>
        </p:txBody>
      </p:sp>
      <p:sp>
        <p:nvSpPr>
          <p:cNvPr id="2" name="Rectangle 1"/>
          <p:cNvSpPr/>
          <p:nvPr/>
        </p:nvSpPr>
        <p:spPr>
          <a:xfrm>
            <a:off x="-190500" y="-76200"/>
            <a:ext cx="9334500" cy="10668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457200" y="-76200"/>
            <a:ext cx="8229600" cy="1066800"/>
          </a:xfrm>
        </p:spPr>
        <p:txBody>
          <a:bodyPr>
            <a:normAutofit/>
          </a:bodyPr>
          <a:lstStyle/>
          <a:p>
            <a:pPr algn="ctr"/>
            <a:r>
              <a:rPr lang="en-US" sz="3600" dirty="0">
                <a:solidFill>
                  <a:schemeClr val="bg1"/>
                </a:solidFill>
              </a:rPr>
              <a:t>How is Bladder Cancer Treated?</a:t>
            </a:r>
          </a:p>
        </p:txBody>
      </p:sp>
      <p:sp>
        <p:nvSpPr>
          <p:cNvPr id="9" name="TextBox 8"/>
          <p:cNvSpPr txBox="1"/>
          <p:nvPr/>
        </p:nvSpPr>
        <p:spPr>
          <a:xfrm>
            <a:off x="227317" y="4800600"/>
            <a:ext cx="4800600" cy="1636089"/>
          </a:xfrm>
          <a:prstGeom prst="rect">
            <a:avLst/>
          </a:prstGeom>
          <a:noFill/>
        </p:spPr>
        <p:txBody>
          <a:bodyPr wrap="square" rtlCol="0">
            <a:spAutoFit/>
          </a:bodyPr>
          <a:lstStyle/>
          <a:p>
            <a:pPr>
              <a:lnSpc>
                <a:spcPct val="114000"/>
              </a:lnSpc>
            </a:pPr>
            <a:r>
              <a:rPr lang="en-US" sz="2200" b="1" dirty="0" smtClean="0"/>
              <a:t>Immunotherapy is the first significant FDA approved advancement </a:t>
            </a:r>
            <a:r>
              <a:rPr lang="en-US" sz="2200" b="1" dirty="0"/>
              <a:t>in bladder cancer treatment </a:t>
            </a:r>
            <a:r>
              <a:rPr lang="en-US" sz="2200" b="1" dirty="0" smtClean="0"/>
              <a:t>in over </a:t>
            </a:r>
            <a:r>
              <a:rPr lang="en-US" sz="2200" b="1" dirty="0"/>
              <a:t>30 </a:t>
            </a:r>
            <a:r>
              <a:rPr lang="en-US" sz="2200" b="1" dirty="0" smtClean="0"/>
              <a:t>years. </a:t>
            </a:r>
            <a:endParaRPr lang="en-US" sz="2200" b="1" dirty="0"/>
          </a:p>
        </p:txBody>
      </p:sp>
      <p:sp>
        <p:nvSpPr>
          <p:cNvPr id="11" name="Slide Number Placeholder 2"/>
          <p:cNvSpPr txBox="1">
            <a:spLocks/>
          </p:cNvSpPr>
          <p:nvPr/>
        </p:nvSpPr>
        <p:spPr>
          <a:xfrm>
            <a:off x="8697773" y="6538913"/>
            <a:ext cx="674827" cy="232064"/>
          </a:xfrm>
          <a:prstGeom prst="rect">
            <a:avLst/>
          </a:prstGeom>
        </p:spPr>
        <p:txBody>
          <a:bodyPr/>
          <a:lstStyle>
            <a:defPPr>
              <a:defRPr lang="en-US"/>
            </a:defPPr>
            <a:lvl1pPr marL="0" algn="l" defTabSz="914226" rtl="0" eaLnBrk="1" latinLnBrk="0" hangingPunct="1">
              <a:defRPr sz="1700" kern="1200">
                <a:solidFill>
                  <a:schemeClr val="tx1"/>
                </a:solidFill>
                <a:latin typeface="+mn-lt"/>
                <a:ea typeface="+mn-ea"/>
                <a:cs typeface="+mn-cs"/>
              </a:defRPr>
            </a:lvl1pPr>
            <a:lvl2pPr marL="457113" algn="l" defTabSz="914226" rtl="0" eaLnBrk="1" latinLnBrk="0" hangingPunct="1">
              <a:defRPr sz="1700" kern="1200">
                <a:solidFill>
                  <a:schemeClr val="tx1"/>
                </a:solidFill>
                <a:latin typeface="+mn-lt"/>
                <a:ea typeface="+mn-ea"/>
                <a:cs typeface="+mn-cs"/>
              </a:defRPr>
            </a:lvl2pPr>
            <a:lvl3pPr marL="914226" algn="l" defTabSz="914226" rtl="0" eaLnBrk="1" latinLnBrk="0" hangingPunct="1">
              <a:defRPr sz="1700" kern="1200">
                <a:solidFill>
                  <a:schemeClr val="tx1"/>
                </a:solidFill>
                <a:latin typeface="+mn-lt"/>
                <a:ea typeface="+mn-ea"/>
                <a:cs typeface="+mn-cs"/>
              </a:defRPr>
            </a:lvl3pPr>
            <a:lvl4pPr marL="1371341" algn="l" defTabSz="914226" rtl="0" eaLnBrk="1" latinLnBrk="0" hangingPunct="1">
              <a:defRPr sz="1700" kern="1200">
                <a:solidFill>
                  <a:schemeClr val="tx1"/>
                </a:solidFill>
                <a:latin typeface="+mn-lt"/>
                <a:ea typeface="+mn-ea"/>
                <a:cs typeface="+mn-cs"/>
              </a:defRPr>
            </a:lvl4pPr>
            <a:lvl5pPr marL="1828453" algn="l" defTabSz="914226" rtl="0" eaLnBrk="1" latinLnBrk="0" hangingPunct="1">
              <a:defRPr sz="1700" kern="1200">
                <a:solidFill>
                  <a:schemeClr val="tx1"/>
                </a:solidFill>
                <a:latin typeface="+mn-lt"/>
                <a:ea typeface="+mn-ea"/>
                <a:cs typeface="+mn-cs"/>
              </a:defRPr>
            </a:lvl5pPr>
            <a:lvl6pPr marL="2285566" algn="l" defTabSz="914226" rtl="0" eaLnBrk="1" latinLnBrk="0" hangingPunct="1">
              <a:defRPr sz="1700" kern="1200">
                <a:solidFill>
                  <a:schemeClr val="tx1"/>
                </a:solidFill>
                <a:latin typeface="+mn-lt"/>
                <a:ea typeface="+mn-ea"/>
                <a:cs typeface="+mn-cs"/>
              </a:defRPr>
            </a:lvl6pPr>
            <a:lvl7pPr marL="2742679" algn="l" defTabSz="914226" rtl="0" eaLnBrk="1" latinLnBrk="0" hangingPunct="1">
              <a:defRPr sz="1700" kern="1200">
                <a:solidFill>
                  <a:schemeClr val="tx1"/>
                </a:solidFill>
                <a:latin typeface="+mn-lt"/>
                <a:ea typeface="+mn-ea"/>
                <a:cs typeface="+mn-cs"/>
              </a:defRPr>
            </a:lvl7pPr>
            <a:lvl8pPr marL="3199794" algn="l" defTabSz="914226" rtl="0" eaLnBrk="1" latinLnBrk="0" hangingPunct="1">
              <a:defRPr sz="1700" kern="1200">
                <a:solidFill>
                  <a:schemeClr val="tx1"/>
                </a:solidFill>
                <a:latin typeface="+mn-lt"/>
                <a:ea typeface="+mn-ea"/>
                <a:cs typeface="+mn-cs"/>
              </a:defRPr>
            </a:lvl8pPr>
            <a:lvl9pPr marL="3656907" algn="l" defTabSz="914226" rtl="0" eaLnBrk="1" latinLnBrk="0" hangingPunct="1">
              <a:defRPr sz="1700" kern="1200">
                <a:solidFill>
                  <a:schemeClr val="tx1"/>
                </a:solidFill>
                <a:latin typeface="+mn-lt"/>
                <a:ea typeface="+mn-ea"/>
                <a:cs typeface="+mn-cs"/>
              </a:defRPr>
            </a:lvl9pPr>
          </a:lstStyle>
          <a:p>
            <a:fld id="{F1ACB53C-CF31-2D44-B149-7AE3045845EE}" type="slidenum">
              <a:rPr lang="en-US" smtClean="0">
                <a:solidFill>
                  <a:schemeClr val="tx1">
                    <a:lumMod val="65000"/>
                    <a:lumOff val="35000"/>
                  </a:schemeClr>
                </a:solidFill>
              </a:rPr>
              <a:pPr/>
              <a:t>8</a:t>
            </a:fld>
            <a:endParaRPr lang="en-US" dirty="0">
              <a:solidFill>
                <a:schemeClr val="tx1">
                  <a:lumMod val="65000"/>
                  <a:lumOff val="35000"/>
                </a:schemeClr>
              </a:solidFill>
            </a:endParaRPr>
          </a:p>
        </p:txBody>
      </p:sp>
    </p:spTree>
    <p:custDataLst>
      <p:tags r:id="rId1"/>
    </p:custDataLst>
    <p:extLst>
      <p:ext uri="{BB962C8B-B14F-4D97-AF65-F5344CB8AC3E}">
        <p14:creationId xmlns:p14="http://schemas.microsoft.com/office/powerpoint/2010/main" val="25214358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143000" y="1010361"/>
            <a:ext cx="8153400" cy="94882"/>
          </a:xfrm>
          <a:prstGeom prst="rect">
            <a:avLst/>
          </a:prstGeom>
          <a:solidFill>
            <a:srgbClr val="FF6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C:\Users\Monica\AppData\Local\Microsoft\Windows\Temporary Internet Files\Content.Outlook\B6HDQQ4N\sc000950e2 (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749" t="19767" r="11751"/>
          <a:stretch/>
        </p:blipFill>
        <p:spPr bwMode="auto">
          <a:xfrm>
            <a:off x="3097530" y="1524000"/>
            <a:ext cx="6046470" cy="433694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2116"/>
            <a:ext cx="3218186" cy="6855884"/>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a:xfrm>
            <a:off x="8839200" y="6538912"/>
            <a:ext cx="457200" cy="319088"/>
          </a:xfrm>
        </p:spPr>
        <p:txBody>
          <a:bodyPr/>
          <a:lstStyle/>
          <a:p>
            <a:fld id="{DD04CFA9-D8DF-784B-A40E-BDEA40AD030D}" type="slidenum">
              <a:rPr lang="en-US" smtClean="0">
                <a:solidFill>
                  <a:schemeClr val="tx1">
                    <a:lumMod val="65000"/>
                    <a:lumOff val="35000"/>
                  </a:schemeClr>
                </a:solidFill>
              </a:rPr>
              <a:t>9</a:t>
            </a:fld>
            <a:endParaRPr lang="en-US" dirty="0">
              <a:solidFill>
                <a:schemeClr val="tx1">
                  <a:lumMod val="65000"/>
                  <a:lumOff val="35000"/>
                </a:schemeClr>
              </a:solidFill>
            </a:endParaRPr>
          </a:p>
        </p:txBody>
      </p:sp>
      <p:sp>
        <p:nvSpPr>
          <p:cNvPr id="13" name="Rectangle 12"/>
          <p:cNvSpPr/>
          <p:nvPr/>
        </p:nvSpPr>
        <p:spPr>
          <a:xfrm>
            <a:off x="184205" y="1652349"/>
            <a:ext cx="2849776" cy="4062651"/>
          </a:xfrm>
          <a:prstGeom prst="rect">
            <a:avLst/>
          </a:prstGeom>
        </p:spPr>
        <p:txBody>
          <a:bodyPr wrap="square">
            <a:spAutoFit/>
          </a:bodyPr>
          <a:lstStyle/>
          <a:p>
            <a:pPr marL="0" lvl="1"/>
            <a:r>
              <a:rPr lang="en-US" sz="2400" dirty="0" smtClean="0">
                <a:solidFill>
                  <a:schemeClr val="bg1"/>
                </a:solidFill>
                <a:latin typeface="Candara" panose="020E0502030303020204" pitchFamily="34" charset="0"/>
              </a:rPr>
              <a:t>Founded in 2005</a:t>
            </a:r>
          </a:p>
          <a:p>
            <a:pPr marL="0" lvl="1"/>
            <a:endParaRPr lang="en-US" sz="2400" dirty="0" smtClean="0">
              <a:solidFill>
                <a:schemeClr val="bg1"/>
              </a:solidFill>
              <a:latin typeface="Candara" panose="020E0502030303020204" pitchFamily="34" charset="0"/>
            </a:endParaRPr>
          </a:p>
          <a:p>
            <a:pPr marL="0" lvl="1"/>
            <a:r>
              <a:rPr lang="en-US" sz="2400" b="1" i="1" dirty="0" smtClean="0">
                <a:solidFill>
                  <a:schemeClr val="bg1"/>
                </a:solidFill>
                <a:latin typeface="Candara" panose="020E0502030303020204" pitchFamily="34" charset="0"/>
                <a:cs typeface="Arial" panose="020B0604020202020204" pitchFamily="34" charset="0"/>
              </a:rPr>
              <a:t>The </a:t>
            </a:r>
            <a:r>
              <a:rPr lang="en-US" sz="2400" b="1" i="1" dirty="0">
                <a:solidFill>
                  <a:schemeClr val="bg1"/>
                </a:solidFill>
                <a:latin typeface="Candara" panose="020E0502030303020204" pitchFamily="34" charset="0"/>
                <a:cs typeface="Arial" panose="020B0604020202020204" pitchFamily="34" charset="0"/>
              </a:rPr>
              <a:t>leading voice for bladder cancer, BCAN is cultivating a community of hope and support for people impacted by the disease.</a:t>
            </a:r>
          </a:p>
          <a:p>
            <a:pPr marL="0" lvl="1"/>
            <a:endParaRPr lang="en-US" sz="2100" dirty="0">
              <a:solidFill>
                <a:schemeClr val="bg1"/>
              </a:solidFill>
              <a:latin typeface="Candara" panose="020E0502030303020204" pitchFamily="34" charset="0"/>
            </a:endParaRPr>
          </a:p>
          <a:p>
            <a:pPr marL="0" lvl="1"/>
            <a:endParaRPr lang="en-US" sz="2100" dirty="0">
              <a:solidFill>
                <a:schemeClr val="bg1"/>
              </a:solidFill>
              <a:latin typeface="Candara" panose="020E0502030303020204" pitchFamily="34" charset="0"/>
            </a:endParaRPr>
          </a:p>
        </p:txBody>
      </p:sp>
      <p:sp>
        <p:nvSpPr>
          <p:cNvPr id="10" name="TextBox 9"/>
          <p:cNvSpPr txBox="1"/>
          <p:nvPr/>
        </p:nvSpPr>
        <p:spPr>
          <a:xfrm>
            <a:off x="3524972" y="-228600"/>
            <a:ext cx="5390427" cy="1323421"/>
          </a:xfrm>
          <a:prstGeom prst="rect">
            <a:avLst/>
          </a:prstGeom>
          <a:noFill/>
        </p:spPr>
        <p:txBody>
          <a:bodyPr wrap="square" lIns="91422" tIns="45711" rIns="91422" bIns="45711" rtlCol="0">
            <a:spAutoFit/>
          </a:bodyPr>
          <a:lstStyle/>
          <a:p>
            <a:pPr algn="ctr">
              <a:lnSpc>
                <a:spcPct val="200000"/>
              </a:lnSpc>
            </a:pPr>
            <a:r>
              <a:rPr lang="en-US" sz="4000" b="1" dirty="0" smtClean="0">
                <a:latin typeface="Candara" panose="020E0502030303020204" pitchFamily="34" charset="0"/>
                <a:cs typeface="Arial" panose="020B0604020202020204" pitchFamily="34" charset="0"/>
              </a:rPr>
              <a:t>What is BCAN?</a:t>
            </a:r>
            <a:endParaRPr lang="en-US" sz="4000" b="1" dirty="0">
              <a:latin typeface="Candara" panose="020E0502030303020204" pitchFamily="34" charset="0"/>
            </a:endParaRPr>
          </a:p>
        </p:txBody>
      </p:sp>
    </p:spTree>
    <p:extLst>
      <p:ext uri="{BB962C8B-B14F-4D97-AF65-F5344CB8AC3E}">
        <p14:creationId xmlns:p14="http://schemas.microsoft.com/office/powerpoint/2010/main" val="142293602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2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13394</TotalTime>
  <Words>2303</Words>
  <Application>Microsoft Office PowerPoint</Application>
  <PresentationFormat>On-screen Show (4:3)</PresentationFormat>
  <Paragraphs>274</Paragraphs>
  <Slides>15</Slides>
  <Notes>15</Notes>
  <HiddenSlides>0</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1_Concourse</vt:lpstr>
      <vt:lpstr>Concourse</vt:lpstr>
      <vt:lpstr>2_Concourse</vt:lpstr>
      <vt:lpstr>Bladder Cancer 101</vt:lpstr>
      <vt:lpstr>PowerPoint Presentation</vt:lpstr>
      <vt:lpstr>Bladder Cancer in Numbers</vt:lpstr>
      <vt:lpstr>What are the Signs &amp; Symptoms?</vt:lpstr>
      <vt:lpstr>PowerPoint Presentation</vt:lpstr>
      <vt:lpstr>What are the risk factors?</vt:lpstr>
      <vt:lpstr>How is it Diagnosed?</vt:lpstr>
      <vt:lpstr>How is Bladder Cancer Treated?</vt:lpstr>
      <vt:lpstr>PowerPoint Presentation</vt:lpstr>
      <vt:lpstr>Mission, Services &amp; Programs</vt:lpstr>
      <vt:lpstr>BCAN: Engaging the Medical Community</vt:lpstr>
      <vt:lpstr>PowerPoint Presentation</vt:lpstr>
      <vt:lpstr>PowerPoint Presentation</vt:lpstr>
      <vt:lpstr>How Can I Help?</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Vereonica Sloan</dc:creator>
  <cp:lastModifiedBy>Stephanie</cp:lastModifiedBy>
  <cp:revision>323</cp:revision>
  <cp:lastPrinted>2016-01-14T01:53:01Z</cp:lastPrinted>
  <dcterms:created xsi:type="dcterms:W3CDTF">2014-07-07T18:39:31Z</dcterms:created>
  <dcterms:modified xsi:type="dcterms:W3CDTF">2017-04-19T14:44:49Z</dcterms:modified>
</cp:coreProperties>
</file>